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61" r:id="rId10"/>
    <p:sldId id="262" r:id="rId11"/>
    <p:sldId id="272" r:id="rId12"/>
    <p:sldId id="277" r:id="rId13"/>
    <p:sldId id="278" r:id="rId14"/>
    <p:sldId id="263" r:id="rId15"/>
    <p:sldId id="265" r:id="rId16"/>
    <p:sldId id="266" r:id="rId17"/>
    <p:sldId id="264" r:id="rId18"/>
    <p:sldId id="280" r:id="rId19"/>
    <p:sldId id="281" r:id="rId20"/>
    <p:sldId id="282" r:id="rId21"/>
    <p:sldId id="270" r:id="rId22"/>
    <p:sldId id="26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B1EE42-EBEC-43DA-9EED-AF6A0E5F231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DC677A-B452-48BB-9A17-9E4AE8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07181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	</a:t>
            </a:r>
            <a:r>
              <a:rPr lang="ru-RU" sz="6700" i="1" dirty="0" smtClean="0">
                <a:solidFill>
                  <a:schemeClr val="accent5"/>
                </a:solidFill>
                <a:effectLst/>
                <a:latin typeface="+mn-lt"/>
              </a:rPr>
              <a:t>Игры</a:t>
            </a:r>
            <a:r>
              <a:rPr lang="en-US" sz="6700" i="1" dirty="0" smtClean="0">
                <a:solidFill>
                  <a:schemeClr val="accent5"/>
                </a:solidFill>
                <a:effectLst/>
                <a:latin typeface="+mn-lt"/>
              </a:rPr>
              <a:t> </a:t>
            </a:r>
            <a:r>
              <a:rPr lang="ru-RU" sz="6700" i="1" dirty="0" smtClean="0">
                <a:solidFill>
                  <a:schemeClr val="accent5"/>
                </a:solidFill>
                <a:effectLst/>
                <a:latin typeface="+mn-lt"/>
              </a:rPr>
              <a:t> на обучающих подносах</a:t>
            </a:r>
            <a:br>
              <a:rPr lang="ru-RU" sz="6700" i="1" dirty="0" smtClean="0">
                <a:solidFill>
                  <a:schemeClr val="accent5"/>
                </a:solidFill>
                <a:effectLst/>
                <a:latin typeface="+mn-lt"/>
              </a:rPr>
            </a:br>
            <a:r>
              <a:rPr lang="ru-RU" sz="6700" i="1" dirty="0" smtClean="0">
                <a:solidFill>
                  <a:schemeClr val="accent5"/>
                </a:solidFill>
                <a:effectLst/>
                <a:latin typeface="+mn-lt"/>
              </a:rPr>
              <a:t>«Идеи на подносах»</a:t>
            </a:r>
            <a:endParaRPr lang="ru-RU" sz="6700" i="1" dirty="0">
              <a:solidFill>
                <a:schemeClr val="accent5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МБДОУ « Детский сад №5 г. Беслана»</a:t>
            </a:r>
          </a:p>
          <a:p>
            <a:r>
              <a:rPr lang="ru-RU" sz="2000" dirty="0" smtClean="0"/>
              <a:t>Воспитатели: </a:t>
            </a:r>
            <a:r>
              <a:rPr lang="ru-RU" sz="2000" dirty="0" err="1" smtClean="0"/>
              <a:t>ДзугаеваА.Д</a:t>
            </a:r>
            <a:r>
              <a:rPr lang="ru-RU" sz="2000" dirty="0" smtClean="0"/>
              <a:t>., Пухова З.П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73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i="1" lang="ru-RU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Для экспериментов</a:t>
            </a:r>
            <a:endParaRPr dirty="0" i="1" lang="ru-RU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C:\Users\111\Desktop\поднос\ac2b9115-b3a3-4f90-be89-7825df17fe6d.jpg" id="307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4335312" cy="508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11\Desktop\поднос\4757712e-c504-4847-99a0-baba5d764060.jpg" id="307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" t="21"/>
          <a:stretch>
            <a:fillRect/>
          </a:stretch>
        </p:blipFill>
        <p:spPr bwMode="auto">
          <a:xfrm>
            <a:off x="4786314" y="1357298"/>
            <a:ext cx="3929090" cy="51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2161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L:\83692371-c4d9-43ec-a373-831d68bae35a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595176" cy="59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60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11\Desktop\поднос\6a9cd85d-0f0d-4458-97c1-c93775ebc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8287563" cy="53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57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11\Desktop\поднос\37892fbd-fea5-4e5c-90b9-c45b0c074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620688"/>
            <a:ext cx="8358246" cy="57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677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Для игр</a:t>
            </a:r>
            <a:endParaRPr lang="ru-RU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11\Desktop\поднос\1668592373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2418"/>
            <a:ext cx="604867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1\Desktop\поднос\b1542f1b-b6bc-4d20-9fed-348b271e9d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0" y="1582419"/>
            <a:ext cx="4266786" cy="50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7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11\Desktop\поднос\d1078ac7-b867-4efb-b89a-c0de4d0bbd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72080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11\Desktop\поднос\e91a7b15-7a86-4c1a-ad9e-1a58b60460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347" y="1664804"/>
            <a:ext cx="3597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2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Для классификации предметов</a:t>
            </a:r>
            <a:endParaRPr lang="ru-RU" sz="4000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C:\Users\111\Desktop\поднос\b39cd9a5-226e-4d5c-8e2b-5bfb083ab1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66170"/>
            <a:ext cx="4104456" cy="48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100" y="1628800"/>
            <a:ext cx="4416851" cy="478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09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Для индивидуальной работы</a:t>
            </a:r>
            <a:endParaRPr lang="ru-RU" sz="4000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поднос\74ea696c-6838-46c5-ac7c-7286589380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9508"/>
            <a:ext cx="4104457" cy="47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\Desktop\поднос\e38a1c77-9595-429b-bd1d-fee981d0e0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04413"/>
            <a:ext cx="4151864" cy="47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7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поднос\uF-0qG5kU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однос\MUQwY7rbr0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056" y="0"/>
            <a:ext cx="348694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однос\KUMTEPS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15392"/>
            <a:ext cx="4139952" cy="26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поднос\gWQ3eBpwhF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424" y="3284984"/>
            <a:ext cx="5724128" cy="37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47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2568" y="3573016"/>
            <a:ext cx="3933768" cy="273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поднос\4XToqVmNW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621"/>
            <a:ext cx="4758076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однос\9HWOBWrMRW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568" y="2996952"/>
            <a:ext cx="548143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36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«Почему бы не использовать для индивидуального обучения и развития детей подносы, находящиеся всегда под рукой?» Наверное, так рассуждала педагог Мария </a:t>
            </a:r>
            <a:r>
              <a:rPr lang="ru-RU" sz="28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Монтессори</a:t>
            </a: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, раскладывая на подносах в качестве задания для детей композиции из предметов. </a:t>
            </a:r>
            <a:endParaRPr lang="ru-RU" sz="2800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604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334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G:\поднос\VWBI-Mhva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6" y="3351915"/>
            <a:ext cx="5992794" cy="34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поднос\DPQpmPFFb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4101" y="-1"/>
            <a:ext cx="5609899" cy="33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106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Выполняя </a:t>
            </a:r>
            <a:r>
              <a:rPr lang="ru-RU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игровые задания, дети развивают мелкую моторику, глазомер, конструктивное и творческое мышление, экспериментируют и открывают для себя окружающий мир. И что важно, делают это с удовольствием и интересом.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37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Для </a:t>
            </a:r>
            <a:r>
              <a:rPr lang="ru-RU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подносов обязательно нужно отдельное место хранения. Некоторые подносы малыши могут брать в течение дня самостоятельно, поэтому их следует поставить на низкую, доступную для детей полку. Поблизости от нее должен находиться стол , на котором дети смогли бы работать с подносами.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1240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1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Рефлексия </a:t>
            </a:r>
          </a:p>
          <a:p>
            <a:r>
              <a:rPr lang="ru-RU" b="1" i="1" dirty="0"/>
              <a:t>• Какая из предложенных игр вам </a:t>
            </a:r>
            <a:r>
              <a:rPr lang="ru-RU" b="1" i="1" dirty="0" smtClean="0"/>
              <a:t>понравилась </a:t>
            </a:r>
            <a:r>
              <a:rPr lang="ru-RU" b="1" i="1" dirty="0"/>
              <a:t>и почему? </a:t>
            </a:r>
          </a:p>
          <a:p>
            <a:pPr>
              <a:buNone/>
            </a:pPr>
            <a:r>
              <a:rPr lang="ru-RU" b="1" i="1" dirty="0"/>
              <a:t> </a:t>
            </a:r>
          </a:p>
          <a:p>
            <a:r>
              <a:rPr lang="ru-RU" b="1" i="1" dirty="0" smtClean="0"/>
              <a:t>• </a:t>
            </a:r>
            <a:r>
              <a:rPr lang="ru-RU" b="1" i="1" dirty="0"/>
              <a:t>Считаете ли вы целесообразным </a:t>
            </a:r>
            <a:r>
              <a:rPr lang="ru-RU" b="1" i="1" dirty="0" smtClean="0"/>
              <a:t>применение </a:t>
            </a:r>
            <a:r>
              <a:rPr lang="ru-RU" b="1" i="1" dirty="0"/>
              <a:t>предложенных вам игр в своей </a:t>
            </a:r>
            <a:r>
              <a:rPr lang="ru-RU" b="1" i="1" dirty="0" smtClean="0"/>
              <a:t>работе </a:t>
            </a:r>
            <a:r>
              <a:rPr lang="ru-RU" b="1" i="1" dirty="0"/>
              <a:t>и почему? </a:t>
            </a:r>
          </a:p>
          <a:p>
            <a:pPr>
              <a:buNone/>
            </a:pPr>
            <a:r>
              <a:rPr lang="ru-RU" b="1" i="1" dirty="0"/>
              <a:t> </a:t>
            </a:r>
          </a:p>
          <a:p>
            <a:r>
              <a:rPr lang="ru-RU" b="1" i="1" dirty="0"/>
              <a:t>• Какие игры вы могли бы предложить из </a:t>
            </a:r>
            <a:r>
              <a:rPr lang="ru-RU" b="1" i="1" dirty="0" smtClean="0"/>
              <a:t>своей </a:t>
            </a:r>
            <a:r>
              <a:rPr lang="ru-RU" b="1" i="1" dirty="0"/>
              <a:t>практики по данной теме? </a:t>
            </a:r>
          </a:p>
        </p:txBody>
      </p:sp>
    </p:spTree>
    <p:extLst>
      <p:ext uri="{BB962C8B-B14F-4D97-AF65-F5344CB8AC3E}">
        <p14:creationId xmlns:p14="http://schemas.microsoft.com/office/powerpoint/2010/main" xmlns="" val="288221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92D050"/>
                </a:solidFill>
                <a:latin typeface="+mn-lt"/>
              </a:rPr>
            </a:br>
            <a:r>
              <a:rPr lang="ru-RU" sz="2000" dirty="0">
                <a:solidFill>
                  <a:srgbClr val="92D05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92D050"/>
                </a:solidFill>
                <a:latin typeface="+mn-lt"/>
              </a:rPr>
            </a:br>
            <a:r>
              <a:rPr lang="ru-RU" sz="20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92D050"/>
                </a:solidFill>
                <a:latin typeface="+mn-lt"/>
              </a:rPr>
            </a:br>
            <a:r>
              <a:rPr lang="ru-RU" sz="2000" dirty="0">
                <a:solidFill>
                  <a:srgbClr val="92D05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92D050"/>
                </a:solidFill>
                <a:latin typeface="+mn-lt"/>
              </a:rPr>
            </a:br>
            <a:r>
              <a:rPr lang="ru-RU" sz="20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92D050"/>
                </a:solidFill>
                <a:latin typeface="+mn-lt"/>
              </a:rPr>
            </a:br>
            <a:r>
              <a:rPr lang="ru-RU" sz="20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92D050"/>
                </a:solidFill>
                <a:latin typeface="+mn-lt"/>
              </a:rPr>
            </a:br>
            <a:r>
              <a:rPr lang="ru-RU" sz="2000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92D050"/>
                </a:solidFill>
                <a:latin typeface="+mn-lt"/>
              </a:rPr>
            </a:b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Почему </a:t>
            </a:r>
            <a:r>
              <a:rPr lang="ru-RU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обязательно нужно использовать поднос? Использование подносов позволяет более четко обозначить ребёнку пространственные рамки для выполнения задания. Кроме того, с помощью подноса можно легко переносить своё «рабочее место» На подносе хорошо видны результаты труда и что можно потом поставить на полку.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6446" y="5429264"/>
            <a:ext cx="2900354" cy="1168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3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310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8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Выполняя </a:t>
            </a:r>
            <a:r>
              <a:rPr lang="ru-RU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игровые задания, дети развивают мелкую моторику, глазомер, конструктивное и творческое мышление, экспериментируют и открывают для себя окружающий мир. И что важно, делают это с удовольствием и интересом. </a:t>
            </a:r>
            <a:br>
              <a:rPr lang="ru-RU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В каждом случае можно изменить задание, чтобы повысить его уровень сложности.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20" y="4643446"/>
            <a:ext cx="4829180" cy="2025914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267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dirty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FFC000"/>
                </a:solidFill>
                <a:latin typeface="+mn-lt"/>
              </a:rPr>
            </a:br>
            <a:r>
              <a:rPr lang="ru-RU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+mn-lt"/>
              </a:rPr>
            </a:b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+mn-lt"/>
              </a:rPr>
            </a:br>
            <a:r>
              <a:rPr lang="en-US" sz="2000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FFC000"/>
                </a:solidFill>
                <a:latin typeface="+mn-lt"/>
              </a:rPr>
            </a:b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+mn-lt"/>
              </a:rPr>
            </a:br>
            <a:r>
              <a:rPr lang="en-US" sz="2000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FFC000"/>
                </a:solidFill>
                <a:latin typeface="+mn-lt"/>
              </a:rPr>
            </a:b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+mn-lt"/>
              </a:rPr>
            </a:br>
            <a:r>
              <a:rPr lang="en-US" sz="2000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FFC000"/>
                </a:solidFill>
                <a:latin typeface="+mn-lt"/>
              </a:rPr>
            </a:br>
            <a:r>
              <a:rPr lang="ru-RU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+mn-lt"/>
              </a:rPr>
            </a:br>
            <a:r>
              <a:rPr lang="ru-RU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+mn-lt"/>
              </a:rPr>
            </a:br>
            <a:r>
              <a:rPr lang="ru-RU" sz="31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Игры </a:t>
            </a:r>
            <a:r>
              <a:rPr lang="ru-RU" sz="31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на обучающих подносах — замечательная идея для детского исследования и проведения экспериментов. </a:t>
            </a:r>
            <a:br>
              <a:rPr lang="ru-RU" sz="31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31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Важно, чтобы ребенок учился легко и непринужденно, не замечая того, что учится. С этой целью мы решили попробовать технологию обучающих подносов. Каждый дидактический материал, представленный на подносе, используется для решения прямых и косвенных задач.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1602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1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6192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Основные принципы работы  </a:t>
            </a:r>
          </a:p>
          <a:p>
            <a:pPr algn="ctr">
              <a:buNone/>
            </a:pPr>
            <a:r>
              <a:rPr lang="ru-RU" sz="30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 играми на подносах </a:t>
            </a:r>
          </a:p>
          <a:p>
            <a:r>
              <a:rPr lang="ru-RU" dirty="0"/>
              <a:t>• Требуются ли дополнительные объяснения для </a:t>
            </a:r>
          </a:p>
          <a:p>
            <a:pPr>
              <a:buNone/>
            </a:pPr>
            <a:r>
              <a:rPr lang="ru-RU" dirty="0"/>
              <a:t>задания или оно само по себе понятно ребёнку? </a:t>
            </a:r>
          </a:p>
          <a:p>
            <a:r>
              <a:rPr lang="ru-RU" dirty="0"/>
              <a:t>• Достаточно ли наглядно расположение </a:t>
            </a:r>
          </a:p>
          <a:p>
            <a:pPr>
              <a:buNone/>
            </a:pPr>
            <a:r>
              <a:rPr lang="ru-RU" dirty="0"/>
              <a:t>предметов на подносе? </a:t>
            </a:r>
          </a:p>
          <a:p>
            <a:r>
              <a:rPr lang="ru-RU" dirty="0"/>
              <a:t>• Есть ли на подносе ячейки или же материалы </a:t>
            </a:r>
          </a:p>
          <a:p>
            <a:pPr>
              <a:buNone/>
            </a:pPr>
            <a:r>
              <a:rPr lang="ru-RU" dirty="0"/>
              <a:t>предлагаются в отдельных чашечках? </a:t>
            </a:r>
          </a:p>
          <a:p>
            <a:r>
              <a:rPr lang="ru-RU" dirty="0"/>
              <a:t>• Понятно ли, почему предложены именно эти </a:t>
            </a:r>
          </a:p>
          <a:p>
            <a:pPr>
              <a:buNone/>
            </a:pPr>
            <a:r>
              <a:rPr lang="ru-RU" dirty="0"/>
              <a:t>материалы или предметы для выполнения </a:t>
            </a:r>
            <a:r>
              <a:rPr lang="ru-RU" dirty="0" smtClean="0"/>
              <a:t>задания</a:t>
            </a:r>
            <a:r>
              <a:rPr lang="ru-RU" dirty="0"/>
              <a:t>? </a:t>
            </a:r>
          </a:p>
          <a:p>
            <a:r>
              <a:rPr lang="ru-RU" dirty="0"/>
              <a:t>• Побуждают ли  расположенные  предметы  на </a:t>
            </a:r>
          </a:p>
          <a:p>
            <a:pPr>
              <a:buNone/>
            </a:pPr>
            <a:r>
              <a:rPr lang="ru-RU" dirty="0"/>
              <a:t>подносе к конкретным действиям ребёнка с ними?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268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 подготовить задани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я </a:t>
            </a:r>
            <a:endParaRPr lang="ru-RU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dirty="0"/>
              <a:t>• Что ребенок должен усвоить? </a:t>
            </a:r>
          </a:p>
          <a:p>
            <a:r>
              <a:rPr lang="ru-RU" dirty="0"/>
              <a:t>• Какие способности и навыки </a:t>
            </a:r>
            <a:r>
              <a:rPr lang="ru-RU" dirty="0" smtClean="0"/>
              <a:t>ребенку </a:t>
            </a:r>
            <a:r>
              <a:rPr lang="ru-RU" dirty="0"/>
              <a:t>необходимы? </a:t>
            </a:r>
          </a:p>
          <a:p>
            <a:r>
              <a:rPr lang="ru-RU" dirty="0"/>
              <a:t>• Для какой цели задание? </a:t>
            </a:r>
          </a:p>
          <a:p>
            <a:r>
              <a:rPr lang="ru-RU" dirty="0"/>
              <a:t>• Какие материалы </a:t>
            </a:r>
            <a:r>
              <a:rPr lang="ru-RU" dirty="0" smtClean="0"/>
              <a:t>необходимы</a:t>
            </a:r>
            <a:r>
              <a:rPr lang="ru-RU" dirty="0"/>
              <a:t>? </a:t>
            </a:r>
          </a:p>
          <a:p>
            <a:r>
              <a:rPr lang="ru-RU" dirty="0"/>
              <a:t>• Как можно изменить задание </a:t>
            </a:r>
            <a:r>
              <a:rPr lang="ru-RU" dirty="0" smtClean="0"/>
              <a:t>по </a:t>
            </a:r>
            <a:r>
              <a:rPr lang="ru-RU" dirty="0"/>
              <a:t>уровню сложности?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594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3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Развивающие и стимулирующие задания - это </a:t>
            </a:r>
          </a:p>
          <a:p>
            <a:r>
              <a:rPr lang="ru-RU" sz="33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• Понятность </a:t>
            </a:r>
            <a:r>
              <a:rPr lang="ru-RU" dirty="0"/>
              <a:t>- задание должно быть ясным </a:t>
            </a:r>
            <a:r>
              <a:rPr lang="ru-RU" dirty="0" smtClean="0"/>
              <a:t>и </a:t>
            </a:r>
            <a:r>
              <a:rPr lang="ru-RU" dirty="0"/>
              <a:t>понятным без дополнительных объяснений. </a:t>
            </a:r>
          </a:p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• </a:t>
            </a:r>
            <a:r>
              <a:rPr lang="ru-RU" sz="33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Наглядность и порядок </a:t>
            </a:r>
            <a:r>
              <a:rPr lang="ru-RU" dirty="0"/>
              <a:t>- разделение </a:t>
            </a:r>
            <a:r>
              <a:rPr lang="ru-RU" dirty="0" smtClean="0"/>
              <a:t>подноса </a:t>
            </a:r>
            <a:r>
              <a:rPr lang="ru-RU" dirty="0"/>
              <a:t>на ячейки (специальные емкости), </a:t>
            </a:r>
            <a:r>
              <a:rPr lang="ru-RU" dirty="0" smtClean="0"/>
              <a:t>позволяет </a:t>
            </a:r>
            <a:r>
              <a:rPr lang="ru-RU" dirty="0"/>
              <a:t>сделать задание наглядным и </a:t>
            </a:r>
            <a:r>
              <a:rPr lang="ru-RU" dirty="0" smtClean="0"/>
              <a:t>понятным</a:t>
            </a:r>
            <a:r>
              <a:rPr lang="ru-RU" dirty="0"/>
              <a:t>. </a:t>
            </a:r>
          </a:p>
          <a:p>
            <a:r>
              <a:rPr lang="ru-RU" sz="33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• Пространство для творчества </a:t>
            </a:r>
            <a:r>
              <a:rPr lang="ru-RU" dirty="0"/>
              <a:t>– </a:t>
            </a:r>
            <a:r>
              <a:rPr lang="ru-RU" dirty="0" smtClean="0"/>
              <a:t>возможность </a:t>
            </a:r>
            <a:r>
              <a:rPr lang="ru-RU" dirty="0"/>
              <a:t>исследовать предложенные </a:t>
            </a:r>
            <a:r>
              <a:rPr lang="ru-RU" dirty="0" smtClean="0"/>
              <a:t>предметы</a:t>
            </a:r>
            <a:r>
              <a:rPr lang="ru-RU" dirty="0"/>
              <a:t>, опираясь на собственные идеи и </a:t>
            </a:r>
            <a:r>
              <a:rPr lang="ru-RU" dirty="0" smtClean="0"/>
              <a:t>представления</a:t>
            </a:r>
            <a:r>
              <a:rPr lang="ru-RU" dirty="0"/>
              <a:t>. </a:t>
            </a:r>
          </a:p>
          <a:p>
            <a:r>
              <a:rPr lang="ru-RU" sz="33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• Порядок во всем и все </a:t>
            </a:r>
            <a:r>
              <a:rPr lang="ru-RU" sz="33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необходимое </a:t>
            </a:r>
            <a:r>
              <a:rPr lang="ru-RU" sz="33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рядом </a:t>
            </a:r>
            <a:r>
              <a:rPr lang="ru-RU" dirty="0"/>
              <a:t>- четкое </a:t>
            </a:r>
            <a:r>
              <a:rPr lang="ru-RU" dirty="0" smtClean="0"/>
              <a:t>обозначение </a:t>
            </a:r>
            <a:r>
              <a:rPr lang="ru-RU" dirty="0"/>
              <a:t>пространственных рамок </a:t>
            </a:r>
            <a:r>
              <a:rPr lang="ru-RU" dirty="0" smtClean="0"/>
              <a:t>(</a:t>
            </a:r>
            <a:r>
              <a:rPr lang="ru-RU" dirty="0"/>
              <a:t>рабочее место) для выполнения задания.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380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Подносы можно использовать с детьми разного возраста.</a:t>
            </a:r>
            <a:endParaRPr lang="ru-RU" sz="4000" i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111\Desktop\поднос\1668592373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3132"/>
            <a:ext cx="4692316" cy="46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fdb13c28-d7f8-4685-a0f7-22006cb6144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785" y="1988840"/>
            <a:ext cx="384522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82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</TotalTime>
  <Words>269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 Игры  на обучающих подносах «Идеи на подносах»</vt:lpstr>
      <vt:lpstr>        «Почему бы не использовать для индивидуального обучения и развития детей подносы, находящиеся всегда под рукой?» Наверное, так рассуждала педагог Мария Монтессори, раскладывая на подносах в качестве задания для детей композиции из предметов. </vt:lpstr>
      <vt:lpstr>       Почему обязательно нужно использовать поднос? Использование подносов позволяет более четко обозначить ребёнку пространственные рамки для выполнения задания. Кроме того, с помощью подноса можно легко переносить своё «рабочее место» На подносе хорошо видны результаты труда и что можно потом поставить на полку.</vt:lpstr>
      <vt:lpstr>       Выполняя игровые задания, дети развивают мелкую моторику, глазомер, конструктивное и творческое мышление, экспериментируют и открывают для себя окружающий мир. И что важно, делают это с удовольствием и интересом.  В каждом случае можно изменить задание, чтобы повысить его уровень сложности.</vt:lpstr>
      <vt:lpstr>              Игры на обучающих подносах — замечательная идея для детского исследования и проведения экспериментов.  Важно, чтобы ребенок учился легко и непринужденно, не замечая того, что учится. С этой целью мы решили попробовать технологию обучающих подносов. Каждый дидактический материал, представленный на подносе, используется для решения прямых и косвенных задач.</vt:lpstr>
      <vt:lpstr>Слайд 6</vt:lpstr>
      <vt:lpstr>Слайд 7</vt:lpstr>
      <vt:lpstr>Слайд 8</vt:lpstr>
      <vt:lpstr>Подносы можно использовать с детьми разного возраста.</vt:lpstr>
      <vt:lpstr>Для экспериментов</vt:lpstr>
      <vt:lpstr>Слайд 11</vt:lpstr>
      <vt:lpstr>Слайд 12</vt:lpstr>
      <vt:lpstr>Слайд 13</vt:lpstr>
      <vt:lpstr>Для игр</vt:lpstr>
      <vt:lpstr>Для занятий</vt:lpstr>
      <vt:lpstr>Для классификации предметов</vt:lpstr>
      <vt:lpstr>Для индивидуальной работы</vt:lpstr>
      <vt:lpstr>Слайд 18</vt:lpstr>
      <vt:lpstr>Слайд 19</vt:lpstr>
      <vt:lpstr>Слайд 20</vt:lpstr>
      <vt:lpstr>         Выполняя игровые задания, дети развивают мелкую моторику, глазомер, конструктивное и творческое мышление, экспериментируют и открывают для себя окружающий мир. И что важно, делают это с удовольствием и интересом. </vt:lpstr>
      <vt:lpstr>          Для подносов обязательно нужно отдельное место хранения. Некоторые подносы малыши могут брать в течение дня самостоятельно, поэтому их следует поставить на низкую, доступную для детей полку. Поблизости от нее должен находиться стол , на котором дети смогли бы работать с подносами.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 Игры на подносе</dc:title>
  <dc:creator>111</dc:creator>
  <cp:lastModifiedBy>User</cp:lastModifiedBy>
  <cp:revision>18</cp:revision>
  <dcterms:created xsi:type="dcterms:W3CDTF">2023-03-07T15:23:28Z</dcterms:created>
  <dcterms:modified xsi:type="dcterms:W3CDTF">2023-12-11T13:39:47Z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1096146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