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1" r:id="rId3"/>
    <p:sldMasterId id="2147483733" r:id="rId4"/>
    <p:sldMasterId id="2147483745" r:id="rId5"/>
    <p:sldMasterId id="2147483757" r:id="rId6"/>
    <p:sldMasterId id="2147483769" r:id="rId7"/>
    <p:sldMasterId id="2147483781" r:id="rId8"/>
    <p:sldMasterId id="2147483793" r:id="rId9"/>
    <p:sldMasterId id="2147483805" r:id="rId10"/>
    <p:sldMasterId id="2147483817" r:id="rId11"/>
    <p:sldMasterId id="2147483829" r:id="rId12"/>
    <p:sldMasterId id="2147483841" r:id="rId13"/>
    <p:sldMasterId id="2147483853" r:id="rId14"/>
  </p:sldMasterIdLst>
  <p:notesMasterIdLst>
    <p:notesMasterId r:id="rId115"/>
  </p:notesMasterIdLst>
  <p:sldIdLst>
    <p:sldId id="393" r:id="rId15"/>
    <p:sldId id="394" r:id="rId16"/>
    <p:sldId id="406" r:id="rId17"/>
    <p:sldId id="395" r:id="rId18"/>
    <p:sldId id="396" r:id="rId19"/>
    <p:sldId id="397" r:id="rId20"/>
    <p:sldId id="256" r:id="rId21"/>
    <p:sldId id="376" r:id="rId22"/>
    <p:sldId id="437" r:id="rId23"/>
    <p:sldId id="439" r:id="rId24"/>
    <p:sldId id="441" r:id="rId25"/>
    <p:sldId id="443" r:id="rId26"/>
    <p:sldId id="425" r:id="rId27"/>
    <p:sldId id="466" r:id="rId28"/>
    <p:sldId id="463" r:id="rId29"/>
    <p:sldId id="464" r:id="rId30"/>
    <p:sldId id="465" r:id="rId31"/>
    <p:sldId id="308" r:id="rId32"/>
    <p:sldId id="336" r:id="rId33"/>
    <p:sldId id="329" r:id="rId34"/>
    <p:sldId id="328" r:id="rId35"/>
    <p:sldId id="444" r:id="rId36"/>
    <p:sldId id="330" r:id="rId37"/>
    <p:sldId id="309" r:id="rId38"/>
    <p:sldId id="286" r:id="rId39"/>
    <p:sldId id="304" r:id="rId40"/>
    <p:sldId id="445" r:id="rId41"/>
    <p:sldId id="288" r:id="rId42"/>
    <p:sldId id="301" r:id="rId43"/>
    <p:sldId id="334" r:id="rId44"/>
    <p:sldId id="335" r:id="rId45"/>
    <p:sldId id="337" r:id="rId46"/>
    <p:sldId id="338" r:id="rId47"/>
    <p:sldId id="339" r:id="rId48"/>
    <p:sldId id="289" r:id="rId49"/>
    <p:sldId id="341" r:id="rId50"/>
    <p:sldId id="343" r:id="rId51"/>
    <p:sldId id="317" r:id="rId52"/>
    <p:sldId id="446" r:id="rId53"/>
    <p:sldId id="360" r:id="rId54"/>
    <p:sldId id="447" r:id="rId55"/>
    <p:sldId id="448" r:id="rId56"/>
    <p:sldId id="461" r:id="rId57"/>
    <p:sldId id="449" r:id="rId58"/>
    <p:sldId id="460" r:id="rId59"/>
    <p:sldId id="459" r:id="rId60"/>
    <p:sldId id="458" r:id="rId61"/>
    <p:sldId id="462" r:id="rId62"/>
    <p:sldId id="450" r:id="rId63"/>
    <p:sldId id="451" r:id="rId64"/>
    <p:sldId id="452" r:id="rId65"/>
    <p:sldId id="453" r:id="rId66"/>
    <p:sldId id="454" r:id="rId67"/>
    <p:sldId id="455" r:id="rId68"/>
    <p:sldId id="351" r:id="rId69"/>
    <p:sldId id="383" r:id="rId70"/>
    <p:sldId id="386" r:id="rId71"/>
    <p:sldId id="385" r:id="rId72"/>
    <p:sldId id="384" r:id="rId73"/>
    <p:sldId id="377" r:id="rId74"/>
    <p:sldId id="378" r:id="rId75"/>
    <p:sldId id="353" r:id="rId76"/>
    <p:sldId id="369" r:id="rId77"/>
    <p:sldId id="387" r:id="rId78"/>
    <p:sldId id="422" r:id="rId79"/>
    <p:sldId id="467" r:id="rId80"/>
    <p:sldId id="371" r:id="rId81"/>
    <p:sldId id="421" r:id="rId82"/>
    <p:sldId id="412" r:id="rId83"/>
    <p:sldId id="398" r:id="rId84"/>
    <p:sldId id="399" r:id="rId85"/>
    <p:sldId id="413" r:id="rId86"/>
    <p:sldId id="400" r:id="rId87"/>
    <p:sldId id="402" r:id="rId88"/>
    <p:sldId id="401" r:id="rId89"/>
    <p:sldId id="414" r:id="rId90"/>
    <p:sldId id="420" r:id="rId91"/>
    <p:sldId id="415" r:id="rId92"/>
    <p:sldId id="426" r:id="rId93"/>
    <p:sldId id="427" r:id="rId94"/>
    <p:sldId id="428" r:id="rId95"/>
    <p:sldId id="403" r:id="rId96"/>
    <p:sldId id="416" r:id="rId97"/>
    <p:sldId id="433" r:id="rId98"/>
    <p:sldId id="429" r:id="rId99"/>
    <p:sldId id="430" r:id="rId100"/>
    <p:sldId id="431" r:id="rId101"/>
    <p:sldId id="432" r:id="rId102"/>
    <p:sldId id="404" r:id="rId103"/>
    <p:sldId id="417" r:id="rId104"/>
    <p:sldId id="405" r:id="rId105"/>
    <p:sldId id="418" r:id="rId106"/>
    <p:sldId id="407" r:id="rId107"/>
    <p:sldId id="419" r:id="rId108"/>
    <p:sldId id="435" r:id="rId109"/>
    <p:sldId id="408" r:id="rId110"/>
    <p:sldId id="389" r:id="rId111"/>
    <p:sldId id="410" r:id="rId112"/>
    <p:sldId id="409" r:id="rId113"/>
    <p:sldId id="411" r:id="rId1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9FC"/>
    <a:srgbClr val="E3EAF5"/>
    <a:srgbClr val="2F72C3"/>
    <a:srgbClr val="255997"/>
    <a:srgbClr val="004F9E"/>
    <a:srgbClr val="204D84"/>
    <a:srgbClr val="ECF1F8"/>
    <a:srgbClr val="E9EFF7"/>
    <a:srgbClr val="CCDAEC"/>
    <a:srgbClr val="B5C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709" autoAdjust="0"/>
  </p:normalViewPr>
  <p:slideViewPr>
    <p:cSldViewPr>
      <p:cViewPr varScale="1">
        <p:scale>
          <a:sx n="70" d="100"/>
          <a:sy n="70" d="100"/>
        </p:scale>
        <p:origin x="13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viewProps" Target="viewProps.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110" Type="http://schemas.openxmlformats.org/officeDocument/2006/relationships/slide" Target="slides/slide96.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13" Type="http://schemas.openxmlformats.org/officeDocument/2006/relationships/slide" Target="slides/slide99.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116"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s>
</file>

<file path=ppt/diagrams/_rels/data13.xml.rels><?xml version="1.0" encoding="UTF-8" standalone="yes"?>
<Relationships xmlns="http://schemas.openxmlformats.org/package/2006/relationships"><Relationship Id="rId1" Type="http://schemas.openxmlformats.org/officeDocument/2006/relationships/hyperlink" Target="&#1083;&#1086;&#1082;&#1072;&#1083;&#1100;&#1085;&#1099;&#1077;%20&#1072;&#1082;&#1090;&#1099;%20&#1076;&#1083;&#1103;%20&#1086;&#1073;&#1088;&#1072;&#1079;&#1086;&#1074;&#1072;&#1090;&#1077;&#1083;&#1100;&#1085;&#1099;&#1093;%20&#1086;&#1088;&#1075;&#1072;&#1085;&#1080;&#1079;&#1072;&#1094;&#1080;&#1081;%20&#1052;&#1048;&#1053;&#1054;&#1041;&#1056;"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1083;&#1086;&#1082;&#1072;&#1083;&#1100;&#1085;&#1099;&#1077;%20&#1072;&#1082;&#1090;&#1099;%20&#1076;&#1083;&#1103;%20&#1086;&#1073;&#1088;&#1072;&#1079;&#1086;&#1074;&#1072;&#1090;&#1077;&#1083;&#1100;&#1085;&#1099;&#1093;%20&#1086;&#1088;&#1075;&#1072;&#1085;&#1080;&#1079;&#1072;&#1094;&#1080;&#1081;%20&#1052;&#1048;&#1053;&#1054;&#1041;&#105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396F8-BA47-4811-89FB-70BB144774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B2B6AC2-EA48-4BF9-A2D6-D88B853A3AB2}">
      <dgm:prSet/>
      <dgm:spPr/>
      <dgm:t>
        <a:bodyPr/>
        <a:lstStyle/>
        <a:p>
          <a:pPr algn="ctr" rtl="0"/>
          <a:r>
            <a:rPr lang="ru-RU" b="1" i="0" dirty="0" smtClean="0"/>
            <a:t>Нормативно- правовая основа деятельности в области образования</a:t>
          </a:r>
        </a:p>
        <a:p>
          <a:pPr algn="l" rtl="0"/>
          <a:endParaRPr lang="ru-RU" dirty="0"/>
        </a:p>
      </dgm:t>
    </dgm:pt>
    <dgm:pt modelId="{CE6D0705-CEA7-4912-9A19-38D2DCD3C78D}" type="parTrans" cxnId="{4B7B5890-0468-4194-9459-E93AAABFE051}">
      <dgm:prSet/>
      <dgm:spPr/>
      <dgm:t>
        <a:bodyPr/>
        <a:lstStyle/>
        <a:p>
          <a:endParaRPr lang="ru-RU"/>
        </a:p>
      </dgm:t>
    </dgm:pt>
    <dgm:pt modelId="{60F17B79-AB7C-4242-BE7B-92D095D02EE6}" type="sibTrans" cxnId="{4B7B5890-0468-4194-9459-E93AAABFE051}">
      <dgm:prSet/>
      <dgm:spPr/>
      <dgm:t>
        <a:bodyPr/>
        <a:lstStyle/>
        <a:p>
          <a:endParaRPr lang="ru-RU"/>
        </a:p>
      </dgm:t>
    </dgm:pt>
    <dgm:pt modelId="{EEB4B42F-4592-4AEC-AF09-2A7D6FA388B8}" type="pres">
      <dgm:prSet presAssocID="{C6C396F8-BA47-4811-89FB-70BB144774CB}" presName="linear" presStyleCnt="0">
        <dgm:presLayoutVars>
          <dgm:animLvl val="lvl"/>
          <dgm:resizeHandles val="exact"/>
        </dgm:presLayoutVars>
      </dgm:prSet>
      <dgm:spPr/>
      <dgm:t>
        <a:bodyPr/>
        <a:lstStyle/>
        <a:p>
          <a:endParaRPr lang="ru-RU"/>
        </a:p>
      </dgm:t>
    </dgm:pt>
    <dgm:pt modelId="{CCEC601A-83EC-4130-9BB3-8226233F6306}" type="pres">
      <dgm:prSet presAssocID="{AB2B6AC2-EA48-4BF9-A2D6-D88B853A3AB2}" presName="parentText" presStyleLbl="node1" presStyleIdx="0" presStyleCnt="1">
        <dgm:presLayoutVars>
          <dgm:chMax val="0"/>
          <dgm:bulletEnabled val="1"/>
        </dgm:presLayoutVars>
      </dgm:prSet>
      <dgm:spPr/>
      <dgm:t>
        <a:bodyPr/>
        <a:lstStyle/>
        <a:p>
          <a:endParaRPr lang="ru-RU"/>
        </a:p>
      </dgm:t>
    </dgm:pt>
  </dgm:ptLst>
  <dgm:cxnLst>
    <dgm:cxn modelId="{4B7B5890-0468-4194-9459-E93AAABFE051}" srcId="{C6C396F8-BA47-4811-89FB-70BB144774CB}" destId="{AB2B6AC2-EA48-4BF9-A2D6-D88B853A3AB2}" srcOrd="0" destOrd="0" parTransId="{CE6D0705-CEA7-4912-9A19-38D2DCD3C78D}" sibTransId="{60F17B79-AB7C-4242-BE7B-92D095D02EE6}"/>
    <dgm:cxn modelId="{4296A031-8BAB-4988-8A2E-F80DE5164124}" type="presOf" srcId="{C6C396F8-BA47-4811-89FB-70BB144774CB}" destId="{EEB4B42F-4592-4AEC-AF09-2A7D6FA388B8}" srcOrd="0" destOrd="0" presId="urn:microsoft.com/office/officeart/2005/8/layout/vList2"/>
    <dgm:cxn modelId="{EB40571D-AA5D-44FA-996C-3776658553D7}" type="presOf" srcId="{AB2B6AC2-EA48-4BF9-A2D6-D88B853A3AB2}" destId="{CCEC601A-83EC-4130-9BB3-8226233F6306}" srcOrd="0" destOrd="0" presId="urn:microsoft.com/office/officeart/2005/8/layout/vList2"/>
    <dgm:cxn modelId="{FB0273B8-6EC6-42A2-B21C-D58E2A6881CB}" type="presParOf" srcId="{EEB4B42F-4592-4AEC-AF09-2A7D6FA388B8}" destId="{CCEC601A-83EC-4130-9BB3-8226233F63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611DE0-3B9B-4141-8A58-A0FE03D5D2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A5F5422-15CB-475D-B076-DC2A9DBCC525}">
      <dgm:prSet/>
      <dgm:spPr/>
      <dgm:t>
        <a:bodyPr/>
        <a:lstStyle/>
        <a:p>
          <a:pPr rtl="0"/>
          <a:r>
            <a:rPr lang="ru-RU" b="1" i="0" smtClean="0"/>
            <a:t>Право учить детей и взрослых получат:</a:t>
          </a:r>
          <a:br>
            <a:rPr lang="ru-RU" b="1" i="0" smtClean="0"/>
          </a:br>
          <a:r>
            <a:rPr lang="ru-RU" b="1" i="0" smtClean="0"/>
            <a:t>(статья 23.Типы образовательных организаций)</a:t>
          </a:r>
          <a:endParaRPr lang="ru-RU"/>
        </a:p>
      </dgm:t>
    </dgm:pt>
    <dgm:pt modelId="{413EF2DF-788A-45AF-942C-C8848DA61A5A}" type="parTrans" cxnId="{4A162B6E-7074-4AF7-958A-D840FEABA3DB}">
      <dgm:prSet/>
      <dgm:spPr/>
      <dgm:t>
        <a:bodyPr/>
        <a:lstStyle/>
        <a:p>
          <a:endParaRPr lang="ru-RU"/>
        </a:p>
      </dgm:t>
    </dgm:pt>
    <dgm:pt modelId="{5FA7F93E-8277-4AAD-9525-71DA886B82D8}" type="sibTrans" cxnId="{4A162B6E-7074-4AF7-958A-D840FEABA3DB}">
      <dgm:prSet/>
      <dgm:spPr/>
      <dgm:t>
        <a:bodyPr/>
        <a:lstStyle/>
        <a:p>
          <a:endParaRPr lang="ru-RU"/>
        </a:p>
      </dgm:t>
    </dgm:pt>
    <dgm:pt modelId="{55B435D7-A7FE-453B-806A-E97636924074}" type="pres">
      <dgm:prSet presAssocID="{0B611DE0-3B9B-4141-8A58-A0FE03D5D22E}" presName="linear" presStyleCnt="0">
        <dgm:presLayoutVars>
          <dgm:animLvl val="lvl"/>
          <dgm:resizeHandles val="exact"/>
        </dgm:presLayoutVars>
      </dgm:prSet>
      <dgm:spPr/>
      <dgm:t>
        <a:bodyPr/>
        <a:lstStyle/>
        <a:p>
          <a:endParaRPr lang="ru-RU"/>
        </a:p>
      </dgm:t>
    </dgm:pt>
    <dgm:pt modelId="{3C1A0FAC-9AA8-44EA-87B1-63571F07DB59}" type="pres">
      <dgm:prSet presAssocID="{BA5F5422-15CB-475D-B076-DC2A9DBCC525}" presName="parentText" presStyleLbl="node1" presStyleIdx="0" presStyleCnt="1">
        <dgm:presLayoutVars>
          <dgm:chMax val="0"/>
          <dgm:bulletEnabled val="1"/>
        </dgm:presLayoutVars>
      </dgm:prSet>
      <dgm:spPr/>
      <dgm:t>
        <a:bodyPr/>
        <a:lstStyle/>
        <a:p>
          <a:endParaRPr lang="ru-RU"/>
        </a:p>
      </dgm:t>
    </dgm:pt>
  </dgm:ptLst>
  <dgm:cxnLst>
    <dgm:cxn modelId="{D70A24C3-F47F-4E68-9B52-1A3168C0A8C6}" type="presOf" srcId="{BA5F5422-15CB-475D-B076-DC2A9DBCC525}" destId="{3C1A0FAC-9AA8-44EA-87B1-63571F07DB59}" srcOrd="0" destOrd="0" presId="urn:microsoft.com/office/officeart/2005/8/layout/vList2"/>
    <dgm:cxn modelId="{4A162B6E-7074-4AF7-958A-D840FEABA3DB}" srcId="{0B611DE0-3B9B-4141-8A58-A0FE03D5D22E}" destId="{BA5F5422-15CB-475D-B076-DC2A9DBCC525}" srcOrd="0" destOrd="0" parTransId="{413EF2DF-788A-45AF-942C-C8848DA61A5A}" sibTransId="{5FA7F93E-8277-4AAD-9525-71DA886B82D8}"/>
    <dgm:cxn modelId="{805FF71A-4648-4381-93E9-B13081723BB3}" type="presOf" srcId="{0B611DE0-3B9B-4141-8A58-A0FE03D5D22E}" destId="{55B435D7-A7FE-453B-806A-E97636924074}" srcOrd="0" destOrd="0" presId="urn:microsoft.com/office/officeart/2005/8/layout/vList2"/>
    <dgm:cxn modelId="{7FFA010B-2524-4B44-9DB0-BF42DD505848}" type="presParOf" srcId="{55B435D7-A7FE-453B-806A-E97636924074}" destId="{3C1A0FAC-9AA8-44EA-87B1-63571F07DB5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1F0A0B-AF67-4ED7-81F4-5CD819F148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880E953-5439-4B19-A4A0-610293334DEB}">
      <dgm:prSet/>
      <dgm:spPr/>
      <dgm:t>
        <a:bodyPr/>
        <a:lstStyle/>
        <a:p>
          <a:pPr rtl="0"/>
          <a:r>
            <a:rPr lang="ru-RU" b="1" i="0" smtClean="0"/>
            <a:t>Организации, осуществляющие образовательную деятельность</a:t>
          </a:r>
          <a:endParaRPr lang="ru-RU"/>
        </a:p>
      </dgm:t>
    </dgm:pt>
    <dgm:pt modelId="{43E033BB-4DC0-4537-82F3-11F131854363}" type="parTrans" cxnId="{0016780B-EF7B-4E46-B2F2-D8BD1729E95C}">
      <dgm:prSet/>
      <dgm:spPr/>
      <dgm:t>
        <a:bodyPr/>
        <a:lstStyle/>
        <a:p>
          <a:endParaRPr lang="ru-RU"/>
        </a:p>
      </dgm:t>
    </dgm:pt>
    <dgm:pt modelId="{17813340-CD13-4E25-815D-ABB6D2121DFC}" type="sibTrans" cxnId="{0016780B-EF7B-4E46-B2F2-D8BD1729E95C}">
      <dgm:prSet/>
      <dgm:spPr/>
      <dgm:t>
        <a:bodyPr/>
        <a:lstStyle/>
        <a:p>
          <a:endParaRPr lang="ru-RU"/>
        </a:p>
      </dgm:t>
    </dgm:pt>
    <dgm:pt modelId="{8BC49F24-1212-43ED-B8FF-FDECD4604595}" type="pres">
      <dgm:prSet presAssocID="{5F1F0A0B-AF67-4ED7-81F4-5CD819F1481A}" presName="linear" presStyleCnt="0">
        <dgm:presLayoutVars>
          <dgm:animLvl val="lvl"/>
          <dgm:resizeHandles val="exact"/>
        </dgm:presLayoutVars>
      </dgm:prSet>
      <dgm:spPr/>
      <dgm:t>
        <a:bodyPr/>
        <a:lstStyle/>
        <a:p>
          <a:endParaRPr lang="ru-RU"/>
        </a:p>
      </dgm:t>
    </dgm:pt>
    <dgm:pt modelId="{0BC241FB-EE3F-4C24-BE5D-90A9540847DE}" type="pres">
      <dgm:prSet presAssocID="{4880E953-5439-4B19-A4A0-610293334DEB}" presName="parentText" presStyleLbl="node1" presStyleIdx="0" presStyleCnt="1">
        <dgm:presLayoutVars>
          <dgm:chMax val="0"/>
          <dgm:bulletEnabled val="1"/>
        </dgm:presLayoutVars>
      </dgm:prSet>
      <dgm:spPr/>
      <dgm:t>
        <a:bodyPr/>
        <a:lstStyle/>
        <a:p>
          <a:endParaRPr lang="ru-RU"/>
        </a:p>
      </dgm:t>
    </dgm:pt>
  </dgm:ptLst>
  <dgm:cxnLst>
    <dgm:cxn modelId="{5401E451-0DD7-4813-AF54-8ECDF131C736}" type="presOf" srcId="{4880E953-5439-4B19-A4A0-610293334DEB}" destId="{0BC241FB-EE3F-4C24-BE5D-90A9540847DE}" srcOrd="0" destOrd="0" presId="urn:microsoft.com/office/officeart/2005/8/layout/vList2"/>
    <dgm:cxn modelId="{9619655A-EEF2-41B3-8B8C-27E5FC0A0B50}" type="presOf" srcId="{5F1F0A0B-AF67-4ED7-81F4-5CD819F1481A}" destId="{8BC49F24-1212-43ED-B8FF-FDECD4604595}" srcOrd="0" destOrd="0" presId="urn:microsoft.com/office/officeart/2005/8/layout/vList2"/>
    <dgm:cxn modelId="{0016780B-EF7B-4E46-B2F2-D8BD1729E95C}" srcId="{5F1F0A0B-AF67-4ED7-81F4-5CD819F1481A}" destId="{4880E953-5439-4B19-A4A0-610293334DEB}" srcOrd="0" destOrd="0" parTransId="{43E033BB-4DC0-4537-82F3-11F131854363}" sibTransId="{17813340-CD13-4E25-815D-ABB6D2121DFC}"/>
    <dgm:cxn modelId="{1236FEE2-397D-4737-A4B0-A993CD2949E0}" type="presParOf" srcId="{8BC49F24-1212-43ED-B8FF-FDECD4604595}" destId="{0BC241FB-EE3F-4C24-BE5D-90A9540847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1BF16E-79B3-44F4-8C0B-9CB6F3180FA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BFD460E-D141-4E43-8218-6A37BFABFAF1}">
      <dgm:prSet/>
      <dgm:spPr/>
      <dgm:t>
        <a:bodyPr/>
        <a:lstStyle/>
        <a:p>
          <a:pPr rtl="0"/>
          <a:r>
            <a:rPr lang="ru-RU" b="1" i="0" smtClean="0"/>
            <a:t>Содержание устава</a:t>
          </a:r>
          <a:endParaRPr lang="ru-RU"/>
        </a:p>
      </dgm:t>
    </dgm:pt>
    <dgm:pt modelId="{F457AF41-A88B-4FE0-93F9-B9B8E359C5F0}" type="parTrans" cxnId="{8655D8EC-58D9-4181-B55E-83B4283DCE43}">
      <dgm:prSet/>
      <dgm:spPr/>
      <dgm:t>
        <a:bodyPr/>
        <a:lstStyle/>
        <a:p>
          <a:endParaRPr lang="ru-RU"/>
        </a:p>
      </dgm:t>
    </dgm:pt>
    <dgm:pt modelId="{0311AF99-F902-4557-8D01-A58E6C2F61B4}" type="sibTrans" cxnId="{8655D8EC-58D9-4181-B55E-83B4283DCE43}">
      <dgm:prSet/>
      <dgm:spPr/>
      <dgm:t>
        <a:bodyPr/>
        <a:lstStyle/>
        <a:p>
          <a:endParaRPr lang="ru-RU"/>
        </a:p>
      </dgm:t>
    </dgm:pt>
    <dgm:pt modelId="{63D4967B-4191-4861-89DA-EE8B8F4893C3}" type="pres">
      <dgm:prSet presAssocID="{B01BF16E-79B3-44F4-8C0B-9CB6F3180FAD}" presName="linear" presStyleCnt="0">
        <dgm:presLayoutVars>
          <dgm:animLvl val="lvl"/>
          <dgm:resizeHandles val="exact"/>
        </dgm:presLayoutVars>
      </dgm:prSet>
      <dgm:spPr/>
      <dgm:t>
        <a:bodyPr/>
        <a:lstStyle/>
        <a:p>
          <a:endParaRPr lang="ru-RU"/>
        </a:p>
      </dgm:t>
    </dgm:pt>
    <dgm:pt modelId="{F502688F-BCF7-4513-B94E-48BCADE82150}" type="pres">
      <dgm:prSet presAssocID="{BBFD460E-D141-4E43-8218-6A37BFABFAF1}" presName="parentText" presStyleLbl="node1" presStyleIdx="0" presStyleCnt="1">
        <dgm:presLayoutVars>
          <dgm:chMax val="0"/>
          <dgm:bulletEnabled val="1"/>
        </dgm:presLayoutVars>
      </dgm:prSet>
      <dgm:spPr/>
      <dgm:t>
        <a:bodyPr/>
        <a:lstStyle/>
        <a:p>
          <a:endParaRPr lang="ru-RU"/>
        </a:p>
      </dgm:t>
    </dgm:pt>
  </dgm:ptLst>
  <dgm:cxnLst>
    <dgm:cxn modelId="{9A5168AD-C285-4F41-9379-3BABE42FD3F1}" type="presOf" srcId="{BBFD460E-D141-4E43-8218-6A37BFABFAF1}" destId="{F502688F-BCF7-4513-B94E-48BCADE82150}" srcOrd="0" destOrd="0" presId="urn:microsoft.com/office/officeart/2005/8/layout/vList2"/>
    <dgm:cxn modelId="{8655D8EC-58D9-4181-B55E-83B4283DCE43}" srcId="{B01BF16E-79B3-44F4-8C0B-9CB6F3180FAD}" destId="{BBFD460E-D141-4E43-8218-6A37BFABFAF1}" srcOrd="0" destOrd="0" parTransId="{F457AF41-A88B-4FE0-93F9-B9B8E359C5F0}" sibTransId="{0311AF99-F902-4557-8D01-A58E6C2F61B4}"/>
    <dgm:cxn modelId="{9E5063D8-D41C-4814-A07A-FB6AED9A76E8}" type="presOf" srcId="{B01BF16E-79B3-44F4-8C0B-9CB6F3180FAD}" destId="{63D4967B-4191-4861-89DA-EE8B8F4893C3}" srcOrd="0" destOrd="0" presId="urn:microsoft.com/office/officeart/2005/8/layout/vList2"/>
    <dgm:cxn modelId="{FE409701-7E28-456F-AEAB-FB272869FB8E}" type="presParOf" srcId="{63D4967B-4191-4861-89DA-EE8B8F4893C3}" destId="{F502688F-BCF7-4513-B94E-48BCADE821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D4F5A2-CD38-47F2-9A35-1336EB3670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FC091DE-1E67-4214-B80F-BA188C626DBF}">
      <dgm:prSet/>
      <dgm:spPr/>
      <dgm:t>
        <a:bodyPr/>
        <a:lstStyle/>
        <a:p>
          <a:pPr rtl="0"/>
          <a:r>
            <a:rPr lang="ru-RU" b="1" i="0" dirty="0" smtClean="0">
              <a:hlinkClick xmlns:r="http://schemas.openxmlformats.org/officeDocument/2006/relationships" r:id="rId1" action="ppaction://hlinkfile"/>
            </a:rPr>
            <a:t>Устав образовательной организации (статья 25)</a:t>
          </a:r>
          <a:endParaRPr lang="ru-RU" dirty="0"/>
        </a:p>
      </dgm:t>
    </dgm:pt>
    <dgm:pt modelId="{7428CD3A-18D6-4D03-BBC8-EC1A70398F04}" type="parTrans" cxnId="{F34616A1-FAB8-4AD2-8E19-D549DB6E0A31}">
      <dgm:prSet/>
      <dgm:spPr/>
      <dgm:t>
        <a:bodyPr/>
        <a:lstStyle/>
        <a:p>
          <a:endParaRPr lang="ru-RU"/>
        </a:p>
      </dgm:t>
    </dgm:pt>
    <dgm:pt modelId="{7EFE77B5-C9DB-4433-B3BC-FBBBCB454604}" type="sibTrans" cxnId="{F34616A1-FAB8-4AD2-8E19-D549DB6E0A31}">
      <dgm:prSet/>
      <dgm:spPr/>
      <dgm:t>
        <a:bodyPr/>
        <a:lstStyle/>
        <a:p>
          <a:endParaRPr lang="ru-RU"/>
        </a:p>
      </dgm:t>
    </dgm:pt>
    <dgm:pt modelId="{732B6976-FFAF-4ACD-8CD7-1915BFD8EF83}" type="pres">
      <dgm:prSet presAssocID="{07D4F5A2-CD38-47F2-9A35-1336EB36709E}" presName="linear" presStyleCnt="0">
        <dgm:presLayoutVars>
          <dgm:animLvl val="lvl"/>
          <dgm:resizeHandles val="exact"/>
        </dgm:presLayoutVars>
      </dgm:prSet>
      <dgm:spPr/>
      <dgm:t>
        <a:bodyPr/>
        <a:lstStyle/>
        <a:p>
          <a:endParaRPr lang="ru-RU"/>
        </a:p>
      </dgm:t>
    </dgm:pt>
    <dgm:pt modelId="{3F48C44C-E97B-4356-B010-367F97894DFB}" type="pres">
      <dgm:prSet presAssocID="{9FC091DE-1E67-4214-B80F-BA188C626DBF}" presName="parentText" presStyleLbl="node1" presStyleIdx="0" presStyleCnt="1">
        <dgm:presLayoutVars>
          <dgm:chMax val="0"/>
          <dgm:bulletEnabled val="1"/>
        </dgm:presLayoutVars>
      </dgm:prSet>
      <dgm:spPr/>
      <dgm:t>
        <a:bodyPr/>
        <a:lstStyle/>
        <a:p>
          <a:endParaRPr lang="ru-RU"/>
        </a:p>
      </dgm:t>
    </dgm:pt>
  </dgm:ptLst>
  <dgm:cxnLst>
    <dgm:cxn modelId="{F34616A1-FAB8-4AD2-8E19-D549DB6E0A31}" srcId="{07D4F5A2-CD38-47F2-9A35-1336EB36709E}" destId="{9FC091DE-1E67-4214-B80F-BA188C626DBF}" srcOrd="0" destOrd="0" parTransId="{7428CD3A-18D6-4D03-BBC8-EC1A70398F04}" sibTransId="{7EFE77B5-C9DB-4433-B3BC-FBBBCB454604}"/>
    <dgm:cxn modelId="{9B9B523F-93FA-4588-831A-9C44037D8F6C}" type="presOf" srcId="{9FC091DE-1E67-4214-B80F-BA188C626DBF}" destId="{3F48C44C-E97B-4356-B010-367F97894DFB}" srcOrd="0" destOrd="0" presId="urn:microsoft.com/office/officeart/2005/8/layout/vList2"/>
    <dgm:cxn modelId="{781D002B-975B-4549-A1F8-4CB0BA3871C0}" type="presOf" srcId="{07D4F5A2-CD38-47F2-9A35-1336EB36709E}" destId="{732B6976-FFAF-4ACD-8CD7-1915BFD8EF83}" srcOrd="0" destOrd="0" presId="urn:microsoft.com/office/officeart/2005/8/layout/vList2"/>
    <dgm:cxn modelId="{5905FB96-5F0A-4628-BDE5-68342BC06802}" type="presParOf" srcId="{732B6976-FFAF-4ACD-8CD7-1915BFD8EF83}" destId="{3F48C44C-E97B-4356-B010-367F97894D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940788-C3A8-4C29-BBE5-C300CBA250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B011021-E858-48D2-BBD8-0942D9AB2B3F}">
      <dgm:prSet/>
      <dgm:spPr/>
      <dgm:t>
        <a:bodyPr/>
        <a:lstStyle/>
        <a:p>
          <a:pPr rtl="0"/>
          <a:r>
            <a:rPr lang="ru-RU" b="1" i="0" dirty="0" smtClean="0"/>
            <a:t>Управление образовательной организацией (статья 26)</a:t>
          </a:r>
          <a:endParaRPr lang="ru-RU" dirty="0"/>
        </a:p>
      </dgm:t>
    </dgm:pt>
    <dgm:pt modelId="{EB670AAD-D991-4AF9-B45C-189DC4D05D05}" type="parTrans" cxnId="{B267D7A1-5F3A-4FCD-AF61-7797C41A863E}">
      <dgm:prSet/>
      <dgm:spPr/>
      <dgm:t>
        <a:bodyPr/>
        <a:lstStyle/>
        <a:p>
          <a:endParaRPr lang="ru-RU"/>
        </a:p>
      </dgm:t>
    </dgm:pt>
    <dgm:pt modelId="{ED473E11-0BD7-4F11-AB5F-5DFE9DC32696}" type="sibTrans" cxnId="{B267D7A1-5F3A-4FCD-AF61-7797C41A863E}">
      <dgm:prSet/>
      <dgm:spPr/>
      <dgm:t>
        <a:bodyPr/>
        <a:lstStyle/>
        <a:p>
          <a:endParaRPr lang="ru-RU"/>
        </a:p>
      </dgm:t>
    </dgm:pt>
    <dgm:pt modelId="{DEC2DB30-75F6-4BA8-9215-1249A099F3B2}" type="pres">
      <dgm:prSet presAssocID="{1A940788-C3A8-4C29-BBE5-C300CBA25031}" presName="linear" presStyleCnt="0">
        <dgm:presLayoutVars>
          <dgm:animLvl val="lvl"/>
          <dgm:resizeHandles val="exact"/>
        </dgm:presLayoutVars>
      </dgm:prSet>
      <dgm:spPr/>
      <dgm:t>
        <a:bodyPr/>
        <a:lstStyle/>
        <a:p>
          <a:endParaRPr lang="ru-RU"/>
        </a:p>
      </dgm:t>
    </dgm:pt>
    <dgm:pt modelId="{DF3E8E80-C2E8-4964-8963-D9B809C094E8}" type="pres">
      <dgm:prSet presAssocID="{2B011021-E858-48D2-BBD8-0942D9AB2B3F}" presName="parentText" presStyleLbl="node1" presStyleIdx="0" presStyleCnt="1">
        <dgm:presLayoutVars>
          <dgm:chMax val="0"/>
          <dgm:bulletEnabled val="1"/>
        </dgm:presLayoutVars>
      </dgm:prSet>
      <dgm:spPr/>
      <dgm:t>
        <a:bodyPr/>
        <a:lstStyle/>
        <a:p>
          <a:endParaRPr lang="ru-RU"/>
        </a:p>
      </dgm:t>
    </dgm:pt>
  </dgm:ptLst>
  <dgm:cxnLst>
    <dgm:cxn modelId="{BCEBCBD6-F07A-4E87-8A29-2217510DE5CC}" type="presOf" srcId="{2B011021-E858-48D2-BBD8-0942D9AB2B3F}" destId="{DF3E8E80-C2E8-4964-8963-D9B809C094E8}" srcOrd="0" destOrd="0" presId="urn:microsoft.com/office/officeart/2005/8/layout/vList2"/>
    <dgm:cxn modelId="{B267D7A1-5F3A-4FCD-AF61-7797C41A863E}" srcId="{1A940788-C3A8-4C29-BBE5-C300CBA25031}" destId="{2B011021-E858-48D2-BBD8-0942D9AB2B3F}" srcOrd="0" destOrd="0" parTransId="{EB670AAD-D991-4AF9-B45C-189DC4D05D05}" sibTransId="{ED473E11-0BD7-4F11-AB5F-5DFE9DC32696}"/>
    <dgm:cxn modelId="{C97D3482-8253-4944-95A8-6227111A0817}" type="presOf" srcId="{1A940788-C3A8-4C29-BBE5-C300CBA25031}" destId="{DEC2DB30-75F6-4BA8-9215-1249A099F3B2}" srcOrd="0" destOrd="0" presId="urn:microsoft.com/office/officeart/2005/8/layout/vList2"/>
    <dgm:cxn modelId="{9C1DBD99-139D-48B5-994F-CFEB0AD594F3}" type="presParOf" srcId="{DEC2DB30-75F6-4BA8-9215-1249A099F3B2}" destId="{DF3E8E80-C2E8-4964-8963-D9B809C094E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15BDD5-8DFD-4A87-8170-0B18ABDB2A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20D2D06-C806-4D46-A46D-F0B21D5B0FE4}">
      <dgm:prSet/>
      <dgm:spPr/>
      <dgm:t>
        <a:bodyPr/>
        <a:lstStyle/>
        <a:p>
          <a:pPr rtl="0"/>
          <a:r>
            <a:rPr lang="ru-RU" b="1" i="0" smtClean="0"/>
            <a:t>Правовой статус педагогических работников. Права и свободы педагогических работников(статья 47)</a:t>
          </a:r>
          <a:endParaRPr lang="ru-RU"/>
        </a:p>
      </dgm:t>
    </dgm:pt>
    <dgm:pt modelId="{CE62D451-038D-4288-A044-672B7C7306EC}" type="parTrans" cxnId="{5B1144B4-D140-4103-B465-8E72140377C4}">
      <dgm:prSet/>
      <dgm:spPr/>
      <dgm:t>
        <a:bodyPr/>
        <a:lstStyle/>
        <a:p>
          <a:endParaRPr lang="ru-RU"/>
        </a:p>
      </dgm:t>
    </dgm:pt>
    <dgm:pt modelId="{37D63528-FB9B-4B8C-AB92-F80CE4F04D11}" type="sibTrans" cxnId="{5B1144B4-D140-4103-B465-8E72140377C4}">
      <dgm:prSet/>
      <dgm:spPr/>
      <dgm:t>
        <a:bodyPr/>
        <a:lstStyle/>
        <a:p>
          <a:endParaRPr lang="ru-RU"/>
        </a:p>
      </dgm:t>
    </dgm:pt>
    <dgm:pt modelId="{33176596-19AF-4E8A-942B-A715F12AF1E9}" type="pres">
      <dgm:prSet presAssocID="{4E15BDD5-8DFD-4A87-8170-0B18ABDB2A8D}" presName="linear" presStyleCnt="0">
        <dgm:presLayoutVars>
          <dgm:animLvl val="lvl"/>
          <dgm:resizeHandles val="exact"/>
        </dgm:presLayoutVars>
      </dgm:prSet>
      <dgm:spPr/>
      <dgm:t>
        <a:bodyPr/>
        <a:lstStyle/>
        <a:p>
          <a:endParaRPr lang="ru-RU"/>
        </a:p>
      </dgm:t>
    </dgm:pt>
    <dgm:pt modelId="{9BB113FA-58B7-4AC8-B600-F48E4F3A4710}" type="pres">
      <dgm:prSet presAssocID="{820D2D06-C806-4D46-A46D-F0B21D5B0FE4}" presName="parentText" presStyleLbl="node1" presStyleIdx="0" presStyleCnt="1">
        <dgm:presLayoutVars>
          <dgm:chMax val="0"/>
          <dgm:bulletEnabled val="1"/>
        </dgm:presLayoutVars>
      </dgm:prSet>
      <dgm:spPr/>
      <dgm:t>
        <a:bodyPr/>
        <a:lstStyle/>
        <a:p>
          <a:endParaRPr lang="ru-RU"/>
        </a:p>
      </dgm:t>
    </dgm:pt>
  </dgm:ptLst>
  <dgm:cxnLst>
    <dgm:cxn modelId="{5B1144B4-D140-4103-B465-8E72140377C4}" srcId="{4E15BDD5-8DFD-4A87-8170-0B18ABDB2A8D}" destId="{820D2D06-C806-4D46-A46D-F0B21D5B0FE4}" srcOrd="0" destOrd="0" parTransId="{CE62D451-038D-4288-A044-672B7C7306EC}" sibTransId="{37D63528-FB9B-4B8C-AB92-F80CE4F04D11}"/>
    <dgm:cxn modelId="{D0C7F6DC-0183-4E02-9081-098ECC9BB0FA}" type="presOf" srcId="{820D2D06-C806-4D46-A46D-F0B21D5B0FE4}" destId="{9BB113FA-58B7-4AC8-B600-F48E4F3A4710}" srcOrd="0" destOrd="0" presId="urn:microsoft.com/office/officeart/2005/8/layout/vList2"/>
    <dgm:cxn modelId="{21FDBEDB-75C4-4834-82D8-E328FBA29EAB}" type="presOf" srcId="{4E15BDD5-8DFD-4A87-8170-0B18ABDB2A8D}" destId="{33176596-19AF-4E8A-942B-A715F12AF1E9}" srcOrd="0" destOrd="0" presId="urn:microsoft.com/office/officeart/2005/8/layout/vList2"/>
    <dgm:cxn modelId="{427A03FF-3723-4D9F-B6C8-12FFE6CF5558}" type="presParOf" srcId="{33176596-19AF-4E8A-942B-A715F12AF1E9}" destId="{9BB113FA-58B7-4AC8-B600-F48E4F3A47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D5689D-891D-413B-9A0C-DEA4EA3AAB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5414EC1-9259-4C5D-82CC-E85B7945F025}">
      <dgm:prSet/>
      <dgm:spPr/>
      <dgm:t>
        <a:bodyPr/>
        <a:lstStyle/>
        <a:p>
          <a:pPr rtl="0"/>
          <a:r>
            <a:rPr lang="ru-RU" b="1" i="0" smtClean="0"/>
            <a:t>Основные изменения</a:t>
          </a:r>
          <a:endParaRPr lang="ru-RU"/>
        </a:p>
      </dgm:t>
    </dgm:pt>
    <dgm:pt modelId="{7D4C6431-3DF0-4024-AB65-53346ED9C4C5}" type="parTrans" cxnId="{FD1711A6-09F2-49D2-A0CB-2C515766B490}">
      <dgm:prSet/>
      <dgm:spPr/>
      <dgm:t>
        <a:bodyPr/>
        <a:lstStyle/>
        <a:p>
          <a:endParaRPr lang="ru-RU"/>
        </a:p>
      </dgm:t>
    </dgm:pt>
    <dgm:pt modelId="{C8F55792-75CC-4B81-BB75-566847C6C27F}" type="sibTrans" cxnId="{FD1711A6-09F2-49D2-A0CB-2C515766B490}">
      <dgm:prSet/>
      <dgm:spPr/>
      <dgm:t>
        <a:bodyPr/>
        <a:lstStyle/>
        <a:p>
          <a:endParaRPr lang="ru-RU"/>
        </a:p>
      </dgm:t>
    </dgm:pt>
    <dgm:pt modelId="{BDF79902-BDB7-447D-A845-84184E0358F9}" type="pres">
      <dgm:prSet presAssocID="{9DD5689D-891D-413B-9A0C-DEA4EA3AAB7C}" presName="linear" presStyleCnt="0">
        <dgm:presLayoutVars>
          <dgm:animLvl val="lvl"/>
          <dgm:resizeHandles val="exact"/>
        </dgm:presLayoutVars>
      </dgm:prSet>
      <dgm:spPr/>
      <dgm:t>
        <a:bodyPr/>
        <a:lstStyle/>
        <a:p>
          <a:endParaRPr lang="ru-RU"/>
        </a:p>
      </dgm:t>
    </dgm:pt>
    <dgm:pt modelId="{857E6EEE-D6B2-4E9C-BA49-95698005067D}" type="pres">
      <dgm:prSet presAssocID="{05414EC1-9259-4C5D-82CC-E85B7945F025}" presName="parentText" presStyleLbl="node1" presStyleIdx="0" presStyleCnt="1">
        <dgm:presLayoutVars>
          <dgm:chMax val="0"/>
          <dgm:bulletEnabled val="1"/>
        </dgm:presLayoutVars>
      </dgm:prSet>
      <dgm:spPr/>
      <dgm:t>
        <a:bodyPr/>
        <a:lstStyle/>
        <a:p>
          <a:endParaRPr lang="ru-RU"/>
        </a:p>
      </dgm:t>
    </dgm:pt>
  </dgm:ptLst>
  <dgm:cxnLst>
    <dgm:cxn modelId="{FD1711A6-09F2-49D2-A0CB-2C515766B490}" srcId="{9DD5689D-891D-413B-9A0C-DEA4EA3AAB7C}" destId="{05414EC1-9259-4C5D-82CC-E85B7945F025}" srcOrd="0" destOrd="0" parTransId="{7D4C6431-3DF0-4024-AB65-53346ED9C4C5}" sibTransId="{C8F55792-75CC-4B81-BB75-566847C6C27F}"/>
    <dgm:cxn modelId="{03E75F1F-8AA7-475D-80EF-004F99E6D554}" type="presOf" srcId="{05414EC1-9259-4C5D-82CC-E85B7945F025}" destId="{857E6EEE-D6B2-4E9C-BA49-95698005067D}" srcOrd="0" destOrd="0" presId="urn:microsoft.com/office/officeart/2005/8/layout/vList2"/>
    <dgm:cxn modelId="{338C1F92-087F-4ED6-9346-2F6EC8E01777}" type="presOf" srcId="{9DD5689D-891D-413B-9A0C-DEA4EA3AAB7C}" destId="{BDF79902-BDB7-447D-A845-84184E0358F9}" srcOrd="0" destOrd="0" presId="urn:microsoft.com/office/officeart/2005/8/layout/vList2"/>
    <dgm:cxn modelId="{7B7176B2-A1C0-4135-8CA4-B017919FF415}" type="presParOf" srcId="{BDF79902-BDB7-447D-A845-84184E0358F9}" destId="{857E6EEE-D6B2-4E9C-BA49-9569800506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7816E5-F40A-426E-A39B-90FBD66FA6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4017849-FA6A-4E27-9705-F0B974AA3E7A}">
      <dgm:prSet/>
      <dgm:spPr/>
      <dgm:t>
        <a:bodyPr/>
        <a:lstStyle/>
        <a:p>
          <a:pPr rtl="0"/>
          <a:r>
            <a:rPr lang="ru-RU" b="1" i="0" smtClean="0"/>
            <a:t>Педагогические работники пользуются следующими академическими правами и свободами:</a:t>
          </a:r>
          <a:endParaRPr lang="ru-RU"/>
        </a:p>
      </dgm:t>
    </dgm:pt>
    <dgm:pt modelId="{FA3D3AEE-239B-44C5-8C99-DA92D206F01E}" type="parTrans" cxnId="{F9F1D148-84AB-45D7-9F28-7F8C41CDCCEF}">
      <dgm:prSet/>
      <dgm:spPr/>
      <dgm:t>
        <a:bodyPr/>
        <a:lstStyle/>
        <a:p>
          <a:endParaRPr lang="ru-RU"/>
        </a:p>
      </dgm:t>
    </dgm:pt>
    <dgm:pt modelId="{B6565C62-5A5E-4BB2-8690-30D955B3FF61}" type="sibTrans" cxnId="{F9F1D148-84AB-45D7-9F28-7F8C41CDCCEF}">
      <dgm:prSet/>
      <dgm:spPr/>
      <dgm:t>
        <a:bodyPr/>
        <a:lstStyle/>
        <a:p>
          <a:endParaRPr lang="ru-RU"/>
        </a:p>
      </dgm:t>
    </dgm:pt>
    <dgm:pt modelId="{C4FFF5E2-EAE5-4377-A89F-94A831137A4A}" type="pres">
      <dgm:prSet presAssocID="{AC7816E5-F40A-426E-A39B-90FBD66FA6AB}" presName="linear" presStyleCnt="0">
        <dgm:presLayoutVars>
          <dgm:animLvl val="lvl"/>
          <dgm:resizeHandles val="exact"/>
        </dgm:presLayoutVars>
      </dgm:prSet>
      <dgm:spPr/>
      <dgm:t>
        <a:bodyPr/>
        <a:lstStyle/>
        <a:p>
          <a:endParaRPr lang="ru-RU"/>
        </a:p>
      </dgm:t>
    </dgm:pt>
    <dgm:pt modelId="{424660CD-9F08-4A51-A5CE-16EB357A865D}" type="pres">
      <dgm:prSet presAssocID="{04017849-FA6A-4E27-9705-F0B974AA3E7A}" presName="parentText" presStyleLbl="node1" presStyleIdx="0" presStyleCnt="1">
        <dgm:presLayoutVars>
          <dgm:chMax val="0"/>
          <dgm:bulletEnabled val="1"/>
        </dgm:presLayoutVars>
      </dgm:prSet>
      <dgm:spPr/>
      <dgm:t>
        <a:bodyPr/>
        <a:lstStyle/>
        <a:p>
          <a:endParaRPr lang="ru-RU"/>
        </a:p>
      </dgm:t>
    </dgm:pt>
  </dgm:ptLst>
  <dgm:cxnLst>
    <dgm:cxn modelId="{76277811-D289-4742-91F3-49169DFAD7FC}" type="presOf" srcId="{04017849-FA6A-4E27-9705-F0B974AA3E7A}" destId="{424660CD-9F08-4A51-A5CE-16EB357A865D}" srcOrd="0" destOrd="0" presId="urn:microsoft.com/office/officeart/2005/8/layout/vList2"/>
    <dgm:cxn modelId="{ED89891A-0477-4F62-9322-62F35A824452}" type="presOf" srcId="{AC7816E5-F40A-426E-A39B-90FBD66FA6AB}" destId="{C4FFF5E2-EAE5-4377-A89F-94A831137A4A}" srcOrd="0" destOrd="0" presId="urn:microsoft.com/office/officeart/2005/8/layout/vList2"/>
    <dgm:cxn modelId="{F9F1D148-84AB-45D7-9F28-7F8C41CDCCEF}" srcId="{AC7816E5-F40A-426E-A39B-90FBD66FA6AB}" destId="{04017849-FA6A-4E27-9705-F0B974AA3E7A}" srcOrd="0" destOrd="0" parTransId="{FA3D3AEE-239B-44C5-8C99-DA92D206F01E}" sibTransId="{B6565C62-5A5E-4BB2-8690-30D955B3FF61}"/>
    <dgm:cxn modelId="{C65E5030-9B10-493D-ACC1-1AA3DB07AF78}" type="presParOf" srcId="{C4FFF5E2-EAE5-4377-A89F-94A831137A4A}" destId="{424660CD-9F08-4A51-A5CE-16EB357A86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D30E0A-4C16-4A5B-997A-8A70498651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55B2F79-BDB0-4799-A637-CC37B89A561A}">
      <dgm:prSet/>
      <dgm:spPr/>
      <dgm:t>
        <a:bodyPr/>
        <a:lstStyle/>
        <a:p>
          <a:pPr rtl="0"/>
          <a:r>
            <a:rPr lang="ru-RU" b="1" i="0" smtClean="0"/>
            <a:t>Педагогические работники пользуются следующими академическими правами и свободами:</a:t>
          </a:r>
          <a:endParaRPr lang="ru-RU"/>
        </a:p>
      </dgm:t>
    </dgm:pt>
    <dgm:pt modelId="{BDDDCD40-DFC5-4E44-8BBF-727D6516826F}" type="parTrans" cxnId="{A58EA435-CE16-4B04-9D08-D2CF54FDB761}">
      <dgm:prSet/>
      <dgm:spPr/>
      <dgm:t>
        <a:bodyPr/>
        <a:lstStyle/>
        <a:p>
          <a:endParaRPr lang="ru-RU"/>
        </a:p>
      </dgm:t>
    </dgm:pt>
    <dgm:pt modelId="{AB5B6973-46A3-4CF4-AFA8-04E3879C78AB}" type="sibTrans" cxnId="{A58EA435-CE16-4B04-9D08-D2CF54FDB761}">
      <dgm:prSet/>
      <dgm:spPr/>
      <dgm:t>
        <a:bodyPr/>
        <a:lstStyle/>
        <a:p>
          <a:endParaRPr lang="ru-RU"/>
        </a:p>
      </dgm:t>
    </dgm:pt>
    <dgm:pt modelId="{94F6C984-18E8-48C5-A9E0-4A56FCA19835}" type="pres">
      <dgm:prSet presAssocID="{84D30E0A-4C16-4A5B-997A-8A70498651A3}" presName="linear" presStyleCnt="0">
        <dgm:presLayoutVars>
          <dgm:animLvl val="lvl"/>
          <dgm:resizeHandles val="exact"/>
        </dgm:presLayoutVars>
      </dgm:prSet>
      <dgm:spPr/>
      <dgm:t>
        <a:bodyPr/>
        <a:lstStyle/>
        <a:p>
          <a:endParaRPr lang="ru-RU"/>
        </a:p>
      </dgm:t>
    </dgm:pt>
    <dgm:pt modelId="{D303545B-41B3-4396-8C83-0B2539AF437E}" type="pres">
      <dgm:prSet presAssocID="{055B2F79-BDB0-4799-A637-CC37B89A561A}" presName="parentText" presStyleLbl="node1" presStyleIdx="0" presStyleCnt="1">
        <dgm:presLayoutVars>
          <dgm:chMax val="0"/>
          <dgm:bulletEnabled val="1"/>
        </dgm:presLayoutVars>
      </dgm:prSet>
      <dgm:spPr/>
      <dgm:t>
        <a:bodyPr/>
        <a:lstStyle/>
        <a:p>
          <a:endParaRPr lang="ru-RU"/>
        </a:p>
      </dgm:t>
    </dgm:pt>
  </dgm:ptLst>
  <dgm:cxnLst>
    <dgm:cxn modelId="{A58EA435-CE16-4B04-9D08-D2CF54FDB761}" srcId="{84D30E0A-4C16-4A5B-997A-8A70498651A3}" destId="{055B2F79-BDB0-4799-A637-CC37B89A561A}" srcOrd="0" destOrd="0" parTransId="{BDDDCD40-DFC5-4E44-8BBF-727D6516826F}" sibTransId="{AB5B6973-46A3-4CF4-AFA8-04E3879C78AB}"/>
    <dgm:cxn modelId="{242EAAAF-EEDB-4F9B-BDFA-2080120A7BA8}" type="presOf" srcId="{055B2F79-BDB0-4799-A637-CC37B89A561A}" destId="{D303545B-41B3-4396-8C83-0B2539AF437E}" srcOrd="0" destOrd="0" presId="urn:microsoft.com/office/officeart/2005/8/layout/vList2"/>
    <dgm:cxn modelId="{EAF978AC-9BBD-4D74-9E0A-6D0C395F5CEE}" type="presOf" srcId="{84D30E0A-4C16-4A5B-997A-8A70498651A3}" destId="{94F6C984-18E8-48C5-A9E0-4A56FCA19835}" srcOrd="0" destOrd="0" presId="urn:microsoft.com/office/officeart/2005/8/layout/vList2"/>
    <dgm:cxn modelId="{909FD90D-FC96-4E78-9DEC-E7984A5BDAFF}" type="presParOf" srcId="{94F6C984-18E8-48C5-A9E0-4A56FCA19835}" destId="{D303545B-41B3-4396-8C83-0B2539AF437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1DAFA0-443E-4E50-BF4E-09643085D5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9AB1D19-767D-4D9D-ACC6-B235F08F0FE7}">
      <dgm:prSet custT="1"/>
      <dgm:spPr/>
      <dgm:t>
        <a:bodyPr/>
        <a:lstStyle/>
        <a:p>
          <a:pPr rtl="0"/>
          <a:r>
            <a:rPr lang="ru-RU" sz="2400" b="1" i="0" dirty="0" smtClean="0"/>
            <a:t>Педагогические работники имеют следующие трудовые права и социальные гарантии:</a:t>
          </a:r>
          <a:endParaRPr lang="ru-RU" sz="2400" dirty="0"/>
        </a:p>
      </dgm:t>
    </dgm:pt>
    <dgm:pt modelId="{82F37F0F-4C3A-4859-B6DC-25358A2832F0}" type="parTrans" cxnId="{0AC2C073-501D-42D1-AFFC-E07AC8213409}">
      <dgm:prSet/>
      <dgm:spPr/>
      <dgm:t>
        <a:bodyPr/>
        <a:lstStyle/>
        <a:p>
          <a:endParaRPr lang="ru-RU"/>
        </a:p>
      </dgm:t>
    </dgm:pt>
    <dgm:pt modelId="{2CE140B6-9324-4742-A7DF-5DD472C99CDB}" type="sibTrans" cxnId="{0AC2C073-501D-42D1-AFFC-E07AC8213409}">
      <dgm:prSet/>
      <dgm:spPr/>
      <dgm:t>
        <a:bodyPr/>
        <a:lstStyle/>
        <a:p>
          <a:endParaRPr lang="ru-RU"/>
        </a:p>
      </dgm:t>
    </dgm:pt>
    <dgm:pt modelId="{BB27DF35-7CF7-4B54-9306-40749D6B4B30}" type="pres">
      <dgm:prSet presAssocID="{141DAFA0-443E-4E50-BF4E-09643085D515}" presName="linear" presStyleCnt="0">
        <dgm:presLayoutVars>
          <dgm:animLvl val="lvl"/>
          <dgm:resizeHandles val="exact"/>
        </dgm:presLayoutVars>
      </dgm:prSet>
      <dgm:spPr/>
      <dgm:t>
        <a:bodyPr/>
        <a:lstStyle/>
        <a:p>
          <a:endParaRPr lang="ru-RU"/>
        </a:p>
      </dgm:t>
    </dgm:pt>
    <dgm:pt modelId="{878A901A-F710-4BD6-9750-8CD3873F9BB3}" type="pres">
      <dgm:prSet presAssocID="{69AB1D19-767D-4D9D-ACC6-B235F08F0FE7}" presName="parentText" presStyleLbl="node1" presStyleIdx="0" presStyleCnt="1">
        <dgm:presLayoutVars>
          <dgm:chMax val="0"/>
          <dgm:bulletEnabled val="1"/>
        </dgm:presLayoutVars>
      </dgm:prSet>
      <dgm:spPr/>
      <dgm:t>
        <a:bodyPr/>
        <a:lstStyle/>
        <a:p>
          <a:endParaRPr lang="ru-RU"/>
        </a:p>
      </dgm:t>
    </dgm:pt>
  </dgm:ptLst>
  <dgm:cxnLst>
    <dgm:cxn modelId="{0AC2C073-501D-42D1-AFFC-E07AC8213409}" srcId="{141DAFA0-443E-4E50-BF4E-09643085D515}" destId="{69AB1D19-767D-4D9D-ACC6-B235F08F0FE7}" srcOrd="0" destOrd="0" parTransId="{82F37F0F-4C3A-4859-B6DC-25358A2832F0}" sibTransId="{2CE140B6-9324-4742-A7DF-5DD472C99CDB}"/>
    <dgm:cxn modelId="{B1FE1E7E-AF7E-4445-9369-9E8669E14AEC}" type="presOf" srcId="{141DAFA0-443E-4E50-BF4E-09643085D515}" destId="{BB27DF35-7CF7-4B54-9306-40749D6B4B30}" srcOrd="0" destOrd="0" presId="urn:microsoft.com/office/officeart/2005/8/layout/vList2"/>
    <dgm:cxn modelId="{6C4DFD24-6390-4B79-8C10-7937CA5F0BEE}" type="presOf" srcId="{69AB1D19-767D-4D9D-ACC6-B235F08F0FE7}" destId="{878A901A-F710-4BD6-9750-8CD3873F9BB3}" srcOrd="0" destOrd="0" presId="urn:microsoft.com/office/officeart/2005/8/layout/vList2"/>
    <dgm:cxn modelId="{D75664E8-F162-418D-B7CE-2F7DCB8C7AD2}" type="presParOf" srcId="{BB27DF35-7CF7-4B54-9306-40749D6B4B30}" destId="{878A901A-F710-4BD6-9750-8CD3873F9B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03AFA-AAD6-420A-BFAC-3D0D006F37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A784430-0140-4198-8476-B2C122369F23}">
      <dgm:prSet/>
      <dgm:spPr/>
      <dgm:t>
        <a:bodyPr/>
        <a:lstStyle/>
        <a:p>
          <a:pPr rtl="0"/>
          <a:r>
            <a:rPr lang="ru-RU" b="1" i="0" dirty="0" smtClean="0"/>
            <a:t>Приоритетные направления  развития общего образования </a:t>
          </a:r>
          <a:endParaRPr lang="ru-RU" b="1" i="0" dirty="0"/>
        </a:p>
      </dgm:t>
    </dgm:pt>
    <dgm:pt modelId="{1A1CBE36-8A1F-4789-8FBA-D162643A9998}" type="parTrans" cxnId="{4C9D5CFB-A21F-45A8-B92E-81DF2757ED83}">
      <dgm:prSet/>
      <dgm:spPr/>
      <dgm:t>
        <a:bodyPr/>
        <a:lstStyle/>
        <a:p>
          <a:endParaRPr lang="ru-RU"/>
        </a:p>
      </dgm:t>
    </dgm:pt>
    <dgm:pt modelId="{EF2D2833-1557-40DF-BBCE-DE7586D8869B}" type="sibTrans" cxnId="{4C9D5CFB-A21F-45A8-B92E-81DF2757ED83}">
      <dgm:prSet/>
      <dgm:spPr/>
      <dgm:t>
        <a:bodyPr/>
        <a:lstStyle/>
        <a:p>
          <a:endParaRPr lang="ru-RU"/>
        </a:p>
      </dgm:t>
    </dgm:pt>
    <dgm:pt modelId="{E703430D-41E9-44ED-9EAA-CC9C7AA54E10}" type="pres">
      <dgm:prSet presAssocID="{80F03AFA-AAD6-420A-BFAC-3D0D006F3728}" presName="linear" presStyleCnt="0">
        <dgm:presLayoutVars>
          <dgm:animLvl val="lvl"/>
          <dgm:resizeHandles val="exact"/>
        </dgm:presLayoutVars>
      </dgm:prSet>
      <dgm:spPr/>
      <dgm:t>
        <a:bodyPr/>
        <a:lstStyle/>
        <a:p>
          <a:endParaRPr lang="ru-RU"/>
        </a:p>
      </dgm:t>
    </dgm:pt>
    <dgm:pt modelId="{30FD381E-D8F2-4384-84D9-CAADC9270C23}" type="pres">
      <dgm:prSet presAssocID="{4A784430-0140-4198-8476-B2C122369F23}" presName="parentText" presStyleLbl="node1" presStyleIdx="0" presStyleCnt="1" custScaleY="119173">
        <dgm:presLayoutVars>
          <dgm:chMax val="0"/>
          <dgm:bulletEnabled val="1"/>
        </dgm:presLayoutVars>
      </dgm:prSet>
      <dgm:spPr/>
      <dgm:t>
        <a:bodyPr/>
        <a:lstStyle/>
        <a:p>
          <a:endParaRPr lang="ru-RU"/>
        </a:p>
      </dgm:t>
    </dgm:pt>
  </dgm:ptLst>
  <dgm:cxnLst>
    <dgm:cxn modelId="{AC6B1679-FD49-4F38-9B92-2B482F8196E6}" type="presOf" srcId="{4A784430-0140-4198-8476-B2C122369F23}" destId="{30FD381E-D8F2-4384-84D9-CAADC9270C23}" srcOrd="0" destOrd="0" presId="urn:microsoft.com/office/officeart/2005/8/layout/vList2"/>
    <dgm:cxn modelId="{4C9D5CFB-A21F-45A8-B92E-81DF2757ED83}" srcId="{80F03AFA-AAD6-420A-BFAC-3D0D006F3728}" destId="{4A784430-0140-4198-8476-B2C122369F23}" srcOrd="0" destOrd="0" parTransId="{1A1CBE36-8A1F-4789-8FBA-D162643A9998}" sibTransId="{EF2D2833-1557-40DF-BBCE-DE7586D8869B}"/>
    <dgm:cxn modelId="{17534F98-CB86-485A-8501-EBF848FA2612}" type="presOf" srcId="{80F03AFA-AAD6-420A-BFAC-3D0D006F3728}" destId="{E703430D-41E9-44ED-9EAA-CC9C7AA54E10}" srcOrd="0" destOrd="0" presId="urn:microsoft.com/office/officeart/2005/8/layout/vList2"/>
    <dgm:cxn modelId="{86A54025-C4FC-4091-9ADF-091B29E2C823}" type="presParOf" srcId="{E703430D-41E9-44ED-9EAA-CC9C7AA54E10}" destId="{30FD381E-D8F2-4384-84D9-CAADC9270C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76BF83-76EA-4117-9FEB-BB5B25C15E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FF4BDD9-6D07-4581-B10F-1B3E81B3B67D}">
      <dgm:prSet/>
      <dgm:spPr/>
      <dgm:t>
        <a:bodyPr/>
        <a:lstStyle/>
        <a:p>
          <a:pPr rtl="0"/>
          <a:r>
            <a:rPr lang="ru-RU" b="1" i="0" smtClean="0"/>
            <a:t>Педагогические работники</a:t>
          </a:r>
          <a:endParaRPr lang="ru-RU"/>
        </a:p>
      </dgm:t>
    </dgm:pt>
    <dgm:pt modelId="{B1AF7852-0D06-47F8-8E30-F6EB6C7F7EC1}" type="parTrans" cxnId="{321BF6CC-F225-4085-BE82-C9858D5EF34E}">
      <dgm:prSet/>
      <dgm:spPr/>
      <dgm:t>
        <a:bodyPr/>
        <a:lstStyle/>
        <a:p>
          <a:endParaRPr lang="ru-RU"/>
        </a:p>
      </dgm:t>
    </dgm:pt>
    <dgm:pt modelId="{31C815FC-06FD-4F13-A0E6-1037D449F181}" type="sibTrans" cxnId="{321BF6CC-F225-4085-BE82-C9858D5EF34E}">
      <dgm:prSet/>
      <dgm:spPr/>
      <dgm:t>
        <a:bodyPr/>
        <a:lstStyle/>
        <a:p>
          <a:endParaRPr lang="ru-RU"/>
        </a:p>
      </dgm:t>
    </dgm:pt>
    <dgm:pt modelId="{9DF9C324-C202-49A0-8B2C-933B571CDF3F}" type="pres">
      <dgm:prSet presAssocID="{8676BF83-76EA-4117-9FEB-BB5B25C15E1A}" presName="linear" presStyleCnt="0">
        <dgm:presLayoutVars>
          <dgm:animLvl val="lvl"/>
          <dgm:resizeHandles val="exact"/>
        </dgm:presLayoutVars>
      </dgm:prSet>
      <dgm:spPr/>
      <dgm:t>
        <a:bodyPr/>
        <a:lstStyle/>
        <a:p>
          <a:endParaRPr lang="ru-RU"/>
        </a:p>
      </dgm:t>
    </dgm:pt>
    <dgm:pt modelId="{4CB2B1A1-DA87-451A-9E05-508F6C1825DE}" type="pres">
      <dgm:prSet presAssocID="{7FF4BDD9-6D07-4581-B10F-1B3E81B3B67D}" presName="parentText" presStyleLbl="node1" presStyleIdx="0" presStyleCnt="1">
        <dgm:presLayoutVars>
          <dgm:chMax val="0"/>
          <dgm:bulletEnabled val="1"/>
        </dgm:presLayoutVars>
      </dgm:prSet>
      <dgm:spPr/>
      <dgm:t>
        <a:bodyPr/>
        <a:lstStyle/>
        <a:p>
          <a:endParaRPr lang="ru-RU"/>
        </a:p>
      </dgm:t>
    </dgm:pt>
  </dgm:ptLst>
  <dgm:cxnLst>
    <dgm:cxn modelId="{71ABD231-C15F-49A0-97BD-9937E2584904}" type="presOf" srcId="{8676BF83-76EA-4117-9FEB-BB5B25C15E1A}" destId="{9DF9C324-C202-49A0-8B2C-933B571CDF3F}" srcOrd="0" destOrd="0" presId="urn:microsoft.com/office/officeart/2005/8/layout/vList2"/>
    <dgm:cxn modelId="{321BF6CC-F225-4085-BE82-C9858D5EF34E}" srcId="{8676BF83-76EA-4117-9FEB-BB5B25C15E1A}" destId="{7FF4BDD9-6D07-4581-B10F-1B3E81B3B67D}" srcOrd="0" destOrd="0" parTransId="{B1AF7852-0D06-47F8-8E30-F6EB6C7F7EC1}" sibTransId="{31C815FC-06FD-4F13-A0E6-1037D449F181}"/>
    <dgm:cxn modelId="{AE4AA2E9-10D3-415E-8FA4-785D7D64D76E}" type="presOf" srcId="{7FF4BDD9-6D07-4581-B10F-1B3E81B3B67D}" destId="{4CB2B1A1-DA87-451A-9E05-508F6C1825DE}" srcOrd="0" destOrd="0" presId="urn:microsoft.com/office/officeart/2005/8/layout/vList2"/>
    <dgm:cxn modelId="{38FF6F4B-8BBF-42D5-9B24-165BCBC54774}" type="presParOf" srcId="{9DF9C324-C202-49A0-8B2C-933B571CDF3F}" destId="{4CB2B1A1-DA87-451A-9E05-508F6C1825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0BC8A6C-5329-469F-B0EA-719393C108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1E793F3-BC5A-48C9-AD8B-C4CD0EBBB72C}">
      <dgm:prSet/>
      <dgm:spPr/>
      <dgm:t>
        <a:bodyPr/>
        <a:lstStyle/>
        <a:p>
          <a:pPr rtl="0"/>
          <a:r>
            <a:rPr lang="ru-RU" b="1" i="0" dirty="0" smtClean="0"/>
            <a:t>Обязанности и ответственность педагогических работников (статья 48)</a:t>
          </a:r>
          <a:endParaRPr lang="ru-RU" dirty="0"/>
        </a:p>
      </dgm:t>
    </dgm:pt>
    <dgm:pt modelId="{1D97DAD0-ECBB-4B4D-852E-8253DBA26C86}" type="parTrans" cxnId="{5CA5124D-56B3-4E04-A531-9D032C37453C}">
      <dgm:prSet/>
      <dgm:spPr/>
      <dgm:t>
        <a:bodyPr/>
        <a:lstStyle/>
        <a:p>
          <a:endParaRPr lang="ru-RU"/>
        </a:p>
      </dgm:t>
    </dgm:pt>
    <dgm:pt modelId="{8F58EC74-2800-4B6E-A05F-27109037F22D}" type="sibTrans" cxnId="{5CA5124D-56B3-4E04-A531-9D032C37453C}">
      <dgm:prSet/>
      <dgm:spPr/>
      <dgm:t>
        <a:bodyPr/>
        <a:lstStyle/>
        <a:p>
          <a:endParaRPr lang="ru-RU"/>
        </a:p>
      </dgm:t>
    </dgm:pt>
    <dgm:pt modelId="{731554BE-ADFF-409F-A379-C7152674B44F}" type="pres">
      <dgm:prSet presAssocID="{40BC8A6C-5329-469F-B0EA-719393C10819}" presName="linear" presStyleCnt="0">
        <dgm:presLayoutVars>
          <dgm:animLvl val="lvl"/>
          <dgm:resizeHandles val="exact"/>
        </dgm:presLayoutVars>
      </dgm:prSet>
      <dgm:spPr/>
      <dgm:t>
        <a:bodyPr/>
        <a:lstStyle/>
        <a:p>
          <a:endParaRPr lang="ru-RU"/>
        </a:p>
      </dgm:t>
    </dgm:pt>
    <dgm:pt modelId="{9A5F052F-27D6-4C87-A305-67DD916EF4CF}" type="pres">
      <dgm:prSet presAssocID="{A1E793F3-BC5A-48C9-AD8B-C4CD0EBBB72C}" presName="parentText" presStyleLbl="node1" presStyleIdx="0" presStyleCnt="1" custScaleY="118415">
        <dgm:presLayoutVars>
          <dgm:chMax val="0"/>
          <dgm:bulletEnabled val="1"/>
        </dgm:presLayoutVars>
      </dgm:prSet>
      <dgm:spPr/>
      <dgm:t>
        <a:bodyPr/>
        <a:lstStyle/>
        <a:p>
          <a:endParaRPr lang="ru-RU"/>
        </a:p>
      </dgm:t>
    </dgm:pt>
  </dgm:ptLst>
  <dgm:cxnLst>
    <dgm:cxn modelId="{02DE6DFD-CF8A-4766-8C07-9892C72FEF41}" type="presOf" srcId="{40BC8A6C-5329-469F-B0EA-719393C10819}" destId="{731554BE-ADFF-409F-A379-C7152674B44F}" srcOrd="0" destOrd="0" presId="urn:microsoft.com/office/officeart/2005/8/layout/vList2"/>
    <dgm:cxn modelId="{9CF316C3-A28E-4ABD-A76B-E9110196BAE7}" type="presOf" srcId="{A1E793F3-BC5A-48C9-AD8B-C4CD0EBBB72C}" destId="{9A5F052F-27D6-4C87-A305-67DD916EF4CF}" srcOrd="0" destOrd="0" presId="urn:microsoft.com/office/officeart/2005/8/layout/vList2"/>
    <dgm:cxn modelId="{5CA5124D-56B3-4E04-A531-9D032C37453C}" srcId="{40BC8A6C-5329-469F-B0EA-719393C10819}" destId="{A1E793F3-BC5A-48C9-AD8B-C4CD0EBBB72C}" srcOrd="0" destOrd="0" parTransId="{1D97DAD0-ECBB-4B4D-852E-8253DBA26C86}" sibTransId="{8F58EC74-2800-4B6E-A05F-27109037F22D}"/>
    <dgm:cxn modelId="{10074041-43EA-4CA6-A29D-DD810CAA308F}" type="presParOf" srcId="{731554BE-ADFF-409F-A379-C7152674B44F}" destId="{9A5F052F-27D6-4C87-A305-67DD916EF4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39514B3-60EF-4C6F-B45E-11230C7E89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6B6F50D-DE06-488B-8A5D-C391C33F8DFF}">
      <dgm:prSet/>
      <dgm:spPr/>
      <dgm:t>
        <a:bodyPr/>
        <a:lstStyle/>
        <a:p>
          <a:pPr rtl="0"/>
          <a:r>
            <a:rPr lang="ru-RU" b="1" i="0" smtClean="0"/>
            <a:t>Обязанности и ответственность педагогических работников (статья 48)</a:t>
          </a:r>
          <a:endParaRPr lang="ru-RU"/>
        </a:p>
      </dgm:t>
    </dgm:pt>
    <dgm:pt modelId="{1DBD64D7-DC5E-489C-96C6-11A67043D363}" type="parTrans" cxnId="{FA1FECD5-B388-41F5-B0B1-7E2D0709B363}">
      <dgm:prSet/>
      <dgm:spPr/>
      <dgm:t>
        <a:bodyPr/>
        <a:lstStyle/>
        <a:p>
          <a:endParaRPr lang="ru-RU"/>
        </a:p>
      </dgm:t>
    </dgm:pt>
    <dgm:pt modelId="{E0084B8F-93BF-41E4-974A-E453069E5E14}" type="sibTrans" cxnId="{FA1FECD5-B388-41F5-B0B1-7E2D0709B363}">
      <dgm:prSet/>
      <dgm:spPr/>
      <dgm:t>
        <a:bodyPr/>
        <a:lstStyle/>
        <a:p>
          <a:endParaRPr lang="ru-RU"/>
        </a:p>
      </dgm:t>
    </dgm:pt>
    <dgm:pt modelId="{69BBB4B1-583F-4EB8-93B3-318CA06CF7D2}" type="pres">
      <dgm:prSet presAssocID="{A39514B3-60EF-4C6F-B45E-11230C7E89B0}" presName="linear" presStyleCnt="0">
        <dgm:presLayoutVars>
          <dgm:animLvl val="lvl"/>
          <dgm:resizeHandles val="exact"/>
        </dgm:presLayoutVars>
      </dgm:prSet>
      <dgm:spPr/>
      <dgm:t>
        <a:bodyPr/>
        <a:lstStyle/>
        <a:p>
          <a:endParaRPr lang="ru-RU"/>
        </a:p>
      </dgm:t>
    </dgm:pt>
    <dgm:pt modelId="{AAE1B75F-C1EE-4A6D-A175-A4B3648AE21D}" type="pres">
      <dgm:prSet presAssocID="{36B6F50D-DE06-488B-8A5D-C391C33F8DFF}" presName="parentText" presStyleLbl="node1" presStyleIdx="0" presStyleCnt="1">
        <dgm:presLayoutVars>
          <dgm:chMax val="0"/>
          <dgm:bulletEnabled val="1"/>
        </dgm:presLayoutVars>
      </dgm:prSet>
      <dgm:spPr/>
      <dgm:t>
        <a:bodyPr/>
        <a:lstStyle/>
        <a:p>
          <a:endParaRPr lang="ru-RU"/>
        </a:p>
      </dgm:t>
    </dgm:pt>
  </dgm:ptLst>
  <dgm:cxnLst>
    <dgm:cxn modelId="{4584FB4E-BA77-4EDE-87B6-92BCA67C87EE}" type="presOf" srcId="{A39514B3-60EF-4C6F-B45E-11230C7E89B0}" destId="{69BBB4B1-583F-4EB8-93B3-318CA06CF7D2}" srcOrd="0" destOrd="0" presId="urn:microsoft.com/office/officeart/2005/8/layout/vList2"/>
    <dgm:cxn modelId="{2A473C1D-815D-4A8B-86DA-76B3F4DEA99E}" type="presOf" srcId="{36B6F50D-DE06-488B-8A5D-C391C33F8DFF}" destId="{AAE1B75F-C1EE-4A6D-A175-A4B3648AE21D}" srcOrd="0" destOrd="0" presId="urn:microsoft.com/office/officeart/2005/8/layout/vList2"/>
    <dgm:cxn modelId="{FA1FECD5-B388-41F5-B0B1-7E2D0709B363}" srcId="{A39514B3-60EF-4C6F-B45E-11230C7E89B0}" destId="{36B6F50D-DE06-488B-8A5D-C391C33F8DFF}" srcOrd="0" destOrd="0" parTransId="{1DBD64D7-DC5E-489C-96C6-11A67043D363}" sibTransId="{E0084B8F-93BF-41E4-974A-E453069E5E14}"/>
    <dgm:cxn modelId="{04572E5C-9DE5-41B1-B412-41B613A0DAEF}" type="presParOf" srcId="{69BBB4B1-583F-4EB8-93B3-318CA06CF7D2}" destId="{AAE1B75F-C1EE-4A6D-A175-A4B3648AE2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9E3C25-4697-4E2C-88BE-FA2CAC7851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C4E24C9-5462-4ECC-99A2-0A841DAECE4F}">
      <dgm:prSet/>
      <dgm:spPr/>
      <dgm:t>
        <a:bodyPr/>
        <a:lstStyle/>
        <a:p>
          <a:pPr rtl="0"/>
          <a:r>
            <a:rPr lang="ru-RU" b="1" i="0" dirty="0" smtClean="0"/>
            <a:t>Нормативно- правовые  документы по  аттестации педагогических работников РФ</a:t>
          </a:r>
          <a:endParaRPr lang="ru-RU" dirty="0"/>
        </a:p>
      </dgm:t>
    </dgm:pt>
    <dgm:pt modelId="{7825051D-6884-4FB9-A9DE-8B29CEF7D2C7}" type="parTrans" cxnId="{ACD1422E-C15E-4671-9D6B-507F34E476A9}">
      <dgm:prSet/>
      <dgm:spPr/>
      <dgm:t>
        <a:bodyPr/>
        <a:lstStyle/>
        <a:p>
          <a:endParaRPr lang="ru-RU"/>
        </a:p>
      </dgm:t>
    </dgm:pt>
    <dgm:pt modelId="{7218C06D-4445-4BC0-8FBB-FF4A4D7E3DF1}" type="sibTrans" cxnId="{ACD1422E-C15E-4671-9D6B-507F34E476A9}">
      <dgm:prSet/>
      <dgm:spPr/>
      <dgm:t>
        <a:bodyPr/>
        <a:lstStyle/>
        <a:p>
          <a:endParaRPr lang="ru-RU"/>
        </a:p>
      </dgm:t>
    </dgm:pt>
    <dgm:pt modelId="{0304119F-FC4C-4A50-8C41-E1235A716E51}" type="pres">
      <dgm:prSet presAssocID="{029E3C25-4697-4E2C-88BE-FA2CAC7851C0}" presName="linear" presStyleCnt="0">
        <dgm:presLayoutVars>
          <dgm:animLvl val="lvl"/>
          <dgm:resizeHandles val="exact"/>
        </dgm:presLayoutVars>
      </dgm:prSet>
      <dgm:spPr/>
      <dgm:t>
        <a:bodyPr/>
        <a:lstStyle/>
        <a:p>
          <a:endParaRPr lang="ru-RU"/>
        </a:p>
      </dgm:t>
    </dgm:pt>
    <dgm:pt modelId="{0529DF2D-B49C-48CC-B92E-E2FBB41FB12B}" type="pres">
      <dgm:prSet presAssocID="{2C4E24C9-5462-4ECC-99A2-0A841DAECE4F}" presName="parentText" presStyleLbl="node1" presStyleIdx="0" presStyleCnt="1">
        <dgm:presLayoutVars>
          <dgm:chMax val="0"/>
          <dgm:bulletEnabled val="1"/>
        </dgm:presLayoutVars>
      </dgm:prSet>
      <dgm:spPr/>
      <dgm:t>
        <a:bodyPr/>
        <a:lstStyle/>
        <a:p>
          <a:endParaRPr lang="ru-RU"/>
        </a:p>
      </dgm:t>
    </dgm:pt>
  </dgm:ptLst>
  <dgm:cxnLst>
    <dgm:cxn modelId="{0E26C2F2-5E7C-4CEE-B99E-B6EFDD0B80E7}" type="presOf" srcId="{2C4E24C9-5462-4ECC-99A2-0A841DAECE4F}" destId="{0529DF2D-B49C-48CC-B92E-E2FBB41FB12B}" srcOrd="0" destOrd="0" presId="urn:microsoft.com/office/officeart/2005/8/layout/vList2"/>
    <dgm:cxn modelId="{ACD1422E-C15E-4671-9D6B-507F34E476A9}" srcId="{029E3C25-4697-4E2C-88BE-FA2CAC7851C0}" destId="{2C4E24C9-5462-4ECC-99A2-0A841DAECE4F}" srcOrd="0" destOrd="0" parTransId="{7825051D-6884-4FB9-A9DE-8B29CEF7D2C7}" sibTransId="{7218C06D-4445-4BC0-8FBB-FF4A4D7E3DF1}"/>
    <dgm:cxn modelId="{85169293-8C0D-44E9-8895-7CFC6B2CF216}" type="presOf" srcId="{029E3C25-4697-4E2C-88BE-FA2CAC7851C0}" destId="{0304119F-FC4C-4A50-8C41-E1235A716E51}" srcOrd="0" destOrd="0" presId="urn:microsoft.com/office/officeart/2005/8/layout/vList2"/>
    <dgm:cxn modelId="{7401E0B2-318C-4301-A0A0-A9A705564DFA}" type="presParOf" srcId="{0304119F-FC4C-4A50-8C41-E1235A716E51}" destId="{0529DF2D-B49C-48CC-B92E-E2FBB41FB1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28D9D9-2F68-4E0F-96CF-2FEE07ED30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CDCBD21-1A3B-4528-9792-32AFEF46106A}">
      <dgm:prSet/>
      <dgm:spPr/>
      <dgm:t>
        <a:bodyPr/>
        <a:lstStyle/>
        <a:p>
          <a:pPr rtl="0"/>
          <a:r>
            <a:rPr lang="ru-RU" b="1" i="0" dirty="0" smtClean="0"/>
            <a:t>Аттестация педагогических работников (статья 49)</a:t>
          </a:r>
          <a:endParaRPr lang="ru-RU" dirty="0"/>
        </a:p>
      </dgm:t>
    </dgm:pt>
    <dgm:pt modelId="{2CE0C6B3-3DF1-4B11-8B97-A267A5B92BAE}" type="parTrans" cxnId="{5BB0C800-9C28-46FA-8926-1E27514ED596}">
      <dgm:prSet/>
      <dgm:spPr/>
      <dgm:t>
        <a:bodyPr/>
        <a:lstStyle/>
        <a:p>
          <a:endParaRPr lang="ru-RU"/>
        </a:p>
      </dgm:t>
    </dgm:pt>
    <dgm:pt modelId="{C71883CE-B1E6-4032-801C-8D5041AAC0DD}" type="sibTrans" cxnId="{5BB0C800-9C28-46FA-8926-1E27514ED596}">
      <dgm:prSet/>
      <dgm:spPr/>
      <dgm:t>
        <a:bodyPr/>
        <a:lstStyle/>
        <a:p>
          <a:endParaRPr lang="ru-RU"/>
        </a:p>
      </dgm:t>
    </dgm:pt>
    <dgm:pt modelId="{C523C643-B3BE-450F-AE59-FB515390528B}" type="pres">
      <dgm:prSet presAssocID="{8228D9D9-2F68-4E0F-96CF-2FEE07ED3097}" presName="linear" presStyleCnt="0">
        <dgm:presLayoutVars>
          <dgm:animLvl val="lvl"/>
          <dgm:resizeHandles val="exact"/>
        </dgm:presLayoutVars>
      </dgm:prSet>
      <dgm:spPr/>
      <dgm:t>
        <a:bodyPr/>
        <a:lstStyle/>
        <a:p>
          <a:endParaRPr lang="ru-RU"/>
        </a:p>
      </dgm:t>
    </dgm:pt>
    <dgm:pt modelId="{D2D2B9B8-8D99-4080-9B1F-A04CD1D9F9E7}" type="pres">
      <dgm:prSet presAssocID="{3CDCBD21-1A3B-4528-9792-32AFEF46106A}" presName="parentText" presStyleLbl="node1" presStyleIdx="0" presStyleCnt="1">
        <dgm:presLayoutVars>
          <dgm:chMax val="0"/>
          <dgm:bulletEnabled val="1"/>
        </dgm:presLayoutVars>
      </dgm:prSet>
      <dgm:spPr/>
      <dgm:t>
        <a:bodyPr/>
        <a:lstStyle/>
        <a:p>
          <a:endParaRPr lang="ru-RU"/>
        </a:p>
      </dgm:t>
    </dgm:pt>
  </dgm:ptLst>
  <dgm:cxnLst>
    <dgm:cxn modelId="{6B374D16-1AE8-4B4D-9EFF-B83B94525C24}" type="presOf" srcId="{8228D9D9-2F68-4E0F-96CF-2FEE07ED3097}" destId="{C523C643-B3BE-450F-AE59-FB515390528B}" srcOrd="0" destOrd="0" presId="urn:microsoft.com/office/officeart/2005/8/layout/vList2"/>
    <dgm:cxn modelId="{5BB0C800-9C28-46FA-8926-1E27514ED596}" srcId="{8228D9D9-2F68-4E0F-96CF-2FEE07ED3097}" destId="{3CDCBD21-1A3B-4528-9792-32AFEF46106A}" srcOrd="0" destOrd="0" parTransId="{2CE0C6B3-3DF1-4B11-8B97-A267A5B92BAE}" sibTransId="{C71883CE-B1E6-4032-801C-8D5041AAC0DD}"/>
    <dgm:cxn modelId="{4DA4CA2E-51BC-46BA-893B-00742762833B}" type="presOf" srcId="{3CDCBD21-1A3B-4528-9792-32AFEF46106A}" destId="{D2D2B9B8-8D99-4080-9B1F-A04CD1D9F9E7}" srcOrd="0" destOrd="0" presId="urn:microsoft.com/office/officeart/2005/8/layout/vList2"/>
    <dgm:cxn modelId="{F96117C4-C926-48D2-8DFC-D0961EFBE071}" type="presParOf" srcId="{C523C643-B3BE-450F-AE59-FB515390528B}" destId="{D2D2B9B8-8D99-4080-9B1F-A04CD1D9F9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5F47BFF-7527-4B41-A569-BC36A5BFAE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38081E0-F2A1-4FCA-AE88-062AA5A8BBA5}">
      <dgm:prSet/>
      <dgm:spPr/>
      <dgm:t>
        <a:bodyPr/>
        <a:lstStyle/>
        <a:p>
          <a:pPr algn="ctr" rtl="0"/>
          <a:r>
            <a:rPr lang="ru-RU" b="1" i="0" dirty="0" smtClean="0"/>
            <a:t>Аттестация руководящих работников</a:t>
          </a:r>
          <a:br>
            <a:rPr lang="ru-RU" b="1" i="0" dirty="0" smtClean="0"/>
          </a:br>
          <a:r>
            <a:rPr lang="ru-RU" b="1" i="0" dirty="0" smtClean="0"/>
            <a:t>(статья 51)</a:t>
          </a:r>
          <a:endParaRPr lang="ru-RU" dirty="0"/>
        </a:p>
      </dgm:t>
    </dgm:pt>
    <dgm:pt modelId="{9247865C-C6F3-4989-98D3-B59340304B91}" type="parTrans" cxnId="{31D7840C-60D6-43A7-A4C7-F637A3FEE99B}">
      <dgm:prSet/>
      <dgm:spPr/>
      <dgm:t>
        <a:bodyPr/>
        <a:lstStyle/>
        <a:p>
          <a:endParaRPr lang="ru-RU"/>
        </a:p>
      </dgm:t>
    </dgm:pt>
    <dgm:pt modelId="{78AE10A8-3C15-42E5-BA29-D8EC89CC8388}" type="sibTrans" cxnId="{31D7840C-60D6-43A7-A4C7-F637A3FEE99B}">
      <dgm:prSet/>
      <dgm:spPr/>
      <dgm:t>
        <a:bodyPr/>
        <a:lstStyle/>
        <a:p>
          <a:endParaRPr lang="ru-RU"/>
        </a:p>
      </dgm:t>
    </dgm:pt>
    <dgm:pt modelId="{99C435EA-69C6-456C-A21E-4F34F2FED603}" type="pres">
      <dgm:prSet presAssocID="{E5F47BFF-7527-4B41-A569-BC36A5BFAE9D}" presName="linear" presStyleCnt="0">
        <dgm:presLayoutVars>
          <dgm:animLvl val="lvl"/>
          <dgm:resizeHandles val="exact"/>
        </dgm:presLayoutVars>
      </dgm:prSet>
      <dgm:spPr/>
      <dgm:t>
        <a:bodyPr/>
        <a:lstStyle/>
        <a:p>
          <a:endParaRPr lang="ru-RU"/>
        </a:p>
      </dgm:t>
    </dgm:pt>
    <dgm:pt modelId="{60AF5653-AC95-4B50-8D25-CEF776D7E342}" type="pres">
      <dgm:prSet presAssocID="{438081E0-F2A1-4FCA-AE88-062AA5A8BBA5}" presName="parentText" presStyleLbl="node1" presStyleIdx="0" presStyleCnt="1">
        <dgm:presLayoutVars>
          <dgm:chMax val="0"/>
          <dgm:bulletEnabled val="1"/>
        </dgm:presLayoutVars>
      </dgm:prSet>
      <dgm:spPr/>
      <dgm:t>
        <a:bodyPr/>
        <a:lstStyle/>
        <a:p>
          <a:endParaRPr lang="ru-RU"/>
        </a:p>
      </dgm:t>
    </dgm:pt>
  </dgm:ptLst>
  <dgm:cxnLst>
    <dgm:cxn modelId="{FD8F2C41-E646-490C-8066-9EB7C4B6B5D1}" type="presOf" srcId="{438081E0-F2A1-4FCA-AE88-062AA5A8BBA5}" destId="{60AF5653-AC95-4B50-8D25-CEF776D7E342}" srcOrd="0" destOrd="0" presId="urn:microsoft.com/office/officeart/2005/8/layout/vList2"/>
    <dgm:cxn modelId="{69398309-C0F8-4A18-9DD7-0BD9221AA4FE}" type="presOf" srcId="{E5F47BFF-7527-4B41-A569-BC36A5BFAE9D}" destId="{99C435EA-69C6-456C-A21E-4F34F2FED603}" srcOrd="0" destOrd="0" presId="urn:microsoft.com/office/officeart/2005/8/layout/vList2"/>
    <dgm:cxn modelId="{31D7840C-60D6-43A7-A4C7-F637A3FEE99B}" srcId="{E5F47BFF-7527-4B41-A569-BC36A5BFAE9D}" destId="{438081E0-F2A1-4FCA-AE88-062AA5A8BBA5}" srcOrd="0" destOrd="0" parTransId="{9247865C-C6F3-4989-98D3-B59340304B91}" sibTransId="{78AE10A8-3C15-42E5-BA29-D8EC89CC8388}"/>
    <dgm:cxn modelId="{D1E6780E-9F49-4FC6-A5DA-56AF2B1CF11D}" type="presParOf" srcId="{99C435EA-69C6-456C-A21E-4F34F2FED603}" destId="{60AF5653-AC95-4B50-8D25-CEF776D7E34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77A7B-EDB8-412D-B47E-EA4BFA95B5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D64D676-4AA2-4CF0-9339-AE23C3121B09}">
      <dgm:prSet/>
      <dgm:spPr/>
      <dgm:t>
        <a:bodyPr/>
        <a:lstStyle/>
        <a:p>
          <a:pPr rtl="0"/>
          <a:r>
            <a:rPr lang="ru-RU" b="1" i="0" dirty="0" smtClean="0"/>
            <a:t>НАЦИОНАЛЬНАЯ СТРАТЕГИЯ</a:t>
          </a:r>
          <a:br>
            <a:rPr lang="ru-RU" b="1" i="0" dirty="0" smtClean="0"/>
          </a:br>
          <a:r>
            <a:rPr lang="ru-RU" b="1" i="0" dirty="0" smtClean="0"/>
            <a:t>ДЕЙСТВИЙ В ИНТЕРЕСАХ ДЕТЕЙ</a:t>
          </a:r>
          <a:br>
            <a:rPr lang="ru-RU" b="1" i="0" dirty="0" smtClean="0"/>
          </a:br>
          <a:r>
            <a:rPr lang="ru-RU" b="1" i="0" dirty="0" smtClean="0"/>
            <a:t>НА 2012 - 2017 ГОДЫ</a:t>
          </a:r>
          <a:br>
            <a:rPr lang="ru-RU" b="1" i="0" dirty="0" smtClean="0"/>
          </a:br>
          <a:endParaRPr lang="ru-RU" b="1" i="0" dirty="0"/>
        </a:p>
      </dgm:t>
    </dgm:pt>
    <dgm:pt modelId="{333AAA71-168D-47AC-8869-6FB93E2C6739}" type="parTrans" cxnId="{C722603D-23B3-4638-AFE2-40E9698D9CC9}">
      <dgm:prSet/>
      <dgm:spPr/>
      <dgm:t>
        <a:bodyPr/>
        <a:lstStyle/>
        <a:p>
          <a:endParaRPr lang="ru-RU"/>
        </a:p>
      </dgm:t>
    </dgm:pt>
    <dgm:pt modelId="{95024EF8-C04E-4F28-A08A-A4E271366623}" type="sibTrans" cxnId="{C722603D-23B3-4638-AFE2-40E9698D9CC9}">
      <dgm:prSet/>
      <dgm:spPr/>
      <dgm:t>
        <a:bodyPr/>
        <a:lstStyle/>
        <a:p>
          <a:endParaRPr lang="ru-RU"/>
        </a:p>
      </dgm:t>
    </dgm:pt>
    <dgm:pt modelId="{4AEFCD60-20D2-491A-ABEB-6FF3F91C17FA}" type="pres">
      <dgm:prSet presAssocID="{43977A7B-EDB8-412D-B47E-EA4BFA95B57C}" presName="linear" presStyleCnt="0">
        <dgm:presLayoutVars>
          <dgm:animLvl val="lvl"/>
          <dgm:resizeHandles val="exact"/>
        </dgm:presLayoutVars>
      </dgm:prSet>
      <dgm:spPr/>
      <dgm:t>
        <a:bodyPr/>
        <a:lstStyle/>
        <a:p>
          <a:endParaRPr lang="ru-RU"/>
        </a:p>
      </dgm:t>
    </dgm:pt>
    <dgm:pt modelId="{2908569B-742F-4570-933D-3BAC3B23FF6D}" type="pres">
      <dgm:prSet presAssocID="{AD64D676-4AA2-4CF0-9339-AE23C3121B09}" presName="parentText" presStyleLbl="node1" presStyleIdx="0" presStyleCnt="1">
        <dgm:presLayoutVars>
          <dgm:chMax val="0"/>
          <dgm:bulletEnabled val="1"/>
        </dgm:presLayoutVars>
      </dgm:prSet>
      <dgm:spPr/>
      <dgm:t>
        <a:bodyPr/>
        <a:lstStyle/>
        <a:p>
          <a:endParaRPr lang="ru-RU"/>
        </a:p>
      </dgm:t>
    </dgm:pt>
  </dgm:ptLst>
  <dgm:cxnLst>
    <dgm:cxn modelId="{9A15E5AB-681E-4468-8F96-A12F2DBF53D3}" type="presOf" srcId="{43977A7B-EDB8-412D-B47E-EA4BFA95B57C}" destId="{4AEFCD60-20D2-491A-ABEB-6FF3F91C17FA}" srcOrd="0" destOrd="0" presId="urn:microsoft.com/office/officeart/2005/8/layout/vList2"/>
    <dgm:cxn modelId="{09BC9B31-53A3-4656-9C92-FD1BD221B91A}" type="presOf" srcId="{AD64D676-4AA2-4CF0-9339-AE23C3121B09}" destId="{2908569B-742F-4570-933D-3BAC3B23FF6D}" srcOrd="0" destOrd="0" presId="urn:microsoft.com/office/officeart/2005/8/layout/vList2"/>
    <dgm:cxn modelId="{C722603D-23B3-4638-AFE2-40E9698D9CC9}" srcId="{43977A7B-EDB8-412D-B47E-EA4BFA95B57C}" destId="{AD64D676-4AA2-4CF0-9339-AE23C3121B09}" srcOrd="0" destOrd="0" parTransId="{333AAA71-168D-47AC-8869-6FB93E2C6739}" sibTransId="{95024EF8-C04E-4F28-A08A-A4E271366623}"/>
    <dgm:cxn modelId="{2CCD9BA7-D971-4014-BF86-4E0100CED639}" type="presParOf" srcId="{4AEFCD60-20D2-491A-ABEB-6FF3F91C17FA}" destId="{2908569B-742F-4570-933D-3BAC3B23FF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41626-5F41-4E48-9FCC-EE07CB043D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2E5DF0D-852E-4578-9E72-3827E7812CD9}">
      <dgm:prSet/>
      <dgm:spPr/>
      <dgm:t>
        <a:bodyPr/>
        <a:lstStyle/>
        <a:p>
          <a:pPr rtl="0"/>
          <a:r>
            <a:rPr lang="ru-RU" b="1" i="0" dirty="0" smtClean="0"/>
            <a:t>ОСНОВНЫЕ НАПРАВЛЕНИЯ</a:t>
          </a:r>
          <a:br>
            <a:rPr lang="ru-RU" b="1" i="0" dirty="0" smtClean="0"/>
          </a:br>
          <a:r>
            <a:rPr lang="ru-RU" b="1" i="0" dirty="0" smtClean="0"/>
            <a:t>ДЕЯТЕЛЬНОСТИ ПРАВИТЕЛЬСТВА РОССИЙСКОЙ ФЕДЕРАЦИИ</a:t>
          </a:r>
          <a:br>
            <a:rPr lang="ru-RU" b="1" i="0" dirty="0" smtClean="0"/>
          </a:br>
          <a:r>
            <a:rPr lang="ru-RU" b="1" i="0" dirty="0" smtClean="0"/>
            <a:t>НА ПЕРИОД ДО 2018 ГОДА</a:t>
          </a:r>
          <a:endParaRPr lang="ru-RU" dirty="0"/>
        </a:p>
      </dgm:t>
    </dgm:pt>
    <dgm:pt modelId="{8C908E81-703A-4973-B371-F0CD0C42E86D}" type="parTrans" cxnId="{4D1918B9-67C8-44EF-BD4A-CB3023852E0F}">
      <dgm:prSet/>
      <dgm:spPr/>
      <dgm:t>
        <a:bodyPr/>
        <a:lstStyle/>
        <a:p>
          <a:endParaRPr lang="ru-RU"/>
        </a:p>
      </dgm:t>
    </dgm:pt>
    <dgm:pt modelId="{AD255094-3F5B-4016-8F03-89B29D237092}" type="sibTrans" cxnId="{4D1918B9-67C8-44EF-BD4A-CB3023852E0F}">
      <dgm:prSet/>
      <dgm:spPr/>
      <dgm:t>
        <a:bodyPr/>
        <a:lstStyle/>
        <a:p>
          <a:endParaRPr lang="ru-RU"/>
        </a:p>
      </dgm:t>
    </dgm:pt>
    <dgm:pt modelId="{43DF9A30-8358-4C09-8075-9413F6D28C6A}" type="pres">
      <dgm:prSet presAssocID="{85141626-5F41-4E48-9FCC-EE07CB043DC0}" presName="linear" presStyleCnt="0">
        <dgm:presLayoutVars>
          <dgm:animLvl val="lvl"/>
          <dgm:resizeHandles val="exact"/>
        </dgm:presLayoutVars>
      </dgm:prSet>
      <dgm:spPr/>
      <dgm:t>
        <a:bodyPr/>
        <a:lstStyle/>
        <a:p>
          <a:endParaRPr lang="ru-RU"/>
        </a:p>
      </dgm:t>
    </dgm:pt>
    <dgm:pt modelId="{8845C432-C145-478B-B0FA-62429A341B45}" type="pres">
      <dgm:prSet presAssocID="{42E5DF0D-852E-4578-9E72-3827E7812CD9}" presName="parentText" presStyleLbl="node1" presStyleIdx="0" presStyleCnt="1">
        <dgm:presLayoutVars>
          <dgm:chMax val="0"/>
          <dgm:bulletEnabled val="1"/>
        </dgm:presLayoutVars>
      </dgm:prSet>
      <dgm:spPr/>
      <dgm:t>
        <a:bodyPr/>
        <a:lstStyle/>
        <a:p>
          <a:endParaRPr lang="ru-RU"/>
        </a:p>
      </dgm:t>
    </dgm:pt>
  </dgm:ptLst>
  <dgm:cxnLst>
    <dgm:cxn modelId="{4D1918B9-67C8-44EF-BD4A-CB3023852E0F}" srcId="{85141626-5F41-4E48-9FCC-EE07CB043DC0}" destId="{42E5DF0D-852E-4578-9E72-3827E7812CD9}" srcOrd="0" destOrd="0" parTransId="{8C908E81-703A-4973-B371-F0CD0C42E86D}" sibTransId="{AD255094-3F5B-4016-8F03-89B29D237092}"/>
    <dgm:cxn modelId="{D874553E-E954-488B-9399-57E0DE97C874}" type="presOf" srcId="{85141626-5F41-4E48-9FCC-EE07CB043DC0}" destId="{43DF9A30-8358-4C09-8075-9413F6D28C6A}" srcOrd="0" destOrd="0" presId="urn:microsoft.com/office/officeart/2005/8/layout/vList2"/>
    <dgm:cxn modelId="{C43D0835-CC30-4EB2-9086-4DD9EEC893E7}" type="presOf" srcId="{42E5DF0D-852E-4578-9E72-3827E7812CD9}" destId="{8845C432-C145-478B-B0FA-62429A341B45}" srcOrd="0" destOrd="0" presId="urn:microsoft.com/office/officeart/2005/8/layout/vList2"/>
    <dgm:cxn modelId="{1847D01F-DC83-4665-BD9B-BE446F2F49AF}" type="presParOf" srcId="{43DF9A30-8358-4C09-8075-9413F6D28C6A}" destId="{8845C432-C145-478B-B0FA-62429A341B4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CAC78C-1D19-4F7C-8E0D-03529118BD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60E6ADF-5B73-4DB1-A3FF-DA43FA21854D}">
      <dgm:prSet/>
      <dgm:spPr/>
      <dgm:t>
        <a:bodyPr/>
        <a:lstStyle/>
        <a:p>
          <a:pPr algn="ctr" rtl="0"/>
          <a:r>
            <a:rPr lang="ru-RU" b="1" i="0" dirty="0" smtClean="0"/>
            <a:t>ГОСУДАРСТВЕННАЯ ПРОГРАММА РОССИЙСКОЙ ФЕДЕРАЦИИ</a:t>
          </a:r>
          <a:br>
            <a:rPr lang="ru-RU" b="1" i="0" dirty="0" smtClean="0"/>
          </a:br>
          <a:r>
            <a:rPr lang="ru-RU" b="1" i="0" dirty="0" smtClean="0"/>
            <a:t>«РАЗВИТИЕ ОБРАЗОВАНИЯ»</a:t>
          </a:r>
          <a:br>
            <a:rPr lang="ru-RU" b="1" i="0" dirty="0" smtClean="0"/>
          </a:br>
          <a:r>
            <a:rPr lang="ru-RU" b="1" i="0" dirty="0" smtClean="0"/>
            <a:t>НА 2013 - 2020 ГОДЫ</a:t>
          </a:r>
          <a:endParaRPr lang="ru-RU" b="1" i="0" dirty="0"/>
        </a:p>
      </dgm:t>
    </dgm:pt>
    <dgm:pt modelId="{98746F0E-7823-46D8-AA86-A50884B06D17}" type="parTrans" cxnId="{5C12F66D-BF0C-4BB0-8B9C-27DFB2D43496}">
      <dgm:prSet/>
      <dgm:spPr/>
      <dgm:t>
        <a:bodyPr/>
        <a:lstStyle/>
        <a:p>
          <a:endParaRPr lang="ru-RU"/>
        </a:p>
      </dgm:t>
    </dgm:pt>
    <dgm:pt modelId="{B42261E2-0B44-4B73-AB5B-9DDA6D66EB0C}" type="sibTrans" cxnId="{5C12F66D-BF0C-4BB0-8B9C-27DFB2D43496}">
      <dgm:prSet/>
      <dgm:spPr/>
      <dgm:t>
        <a:bodyPr/>
        <a:lstStyle/>
        <a:p>
          <a:endParaRPr lang="ru-RU"/>
        </a:p>
      </dgm:t>
    </dgm:pt>
    <dgm:pt modelId="{A7B92078-FE50-4EC2-BABE-97243170863D}" type="pres">
      <dgm:prSet presAssocID="{04CAC78C-1D19-4F7C-8E0D-03529118BD01}" presName="linear" presStyleCnt="0">
        <dgm:presLayoutVars>
          <dgm:animLvl val="lvl"/>
          <dgm:resizeHandles val="exact"/>
        </dgm:presLayoutVars>
      </dgm:prSet>
      <dgm:spPr/>
      <dgm:t>
        <a:bodyPr/>
        <a:lstStyle/>
        <a:p>
          <a:endParaRPr lang="ru-RU"/>
        </a:p>
      </dgm:t>
    </dgm:pt>
    <dgm:pt modelId="{6E82E08E-1C64-4680-A09E-86F946D22324}" type="pres">
      <dgm:prSet presAssocID="{060E6ADF-5B73-4DB1-A3FF-DA43FA21854D}" presName="parentText" presStyleLbl="node1" presStyleIdx="0" presStyleCnt="1">
        <dgm:presLayoutVars>
          <dgm:chMax val="0"/>
          <dgm:bulletEnabled val="1"/>
        </dgm:presLayoutVars>
      </dgm:prSet>
      <dgm:spPr/>
      <dgm:t>
        <a:bodyPr/>
        <a:lstStyle/>
        <a:p>
          <a:endParaRPr lang="ru-RU"/>
        </a:p>
      </dgm:t>
    </dgm:pt>
  </dgm:ptLst>
  <dgm:cxnLst>
    <dgm:cxn modelId="{5C12F66D-BF0C-4BB0-8B9C-27DFB2D43496}" srcId="{04CAC78C-1D19-4F7C-8E0D-03529118BD01}" destId="{060E6ADF-5B73-4DB1-A3FF-DA43FA21854D}" srcOrd="0" destOrd="0" parTransId="{98746F0E-7823-46D8-AA86-A50884B06D17}" sibTransId="{B42261E2-0B44-4B73-AB5B-9DDA6D66EB0C}"/>
    <dgm:cxn modelId="{28F9C915-80D9-4739-8A3D-141AD6620828}" type="presOf" srcId="{060E6ADF-5B73-4DB1-A3FF-DA43FA21854D}" destId="{6E82E08E-1C64-4680-A09E-86F946D22324}" srcOrd="0" destOrd="0" presId="urn:microsoft.com/office/officeart/2005/8/layout/vList2"/>
    <dgm:cxn modelId="{90D048D6-6CC6-489C-AAE0-B6FA1275100E}" type="presOf" srcId="{04CAC78C-1D19-4F7C-8E0D-03529118BD01}" destId="{A7B92078-FE50-4EC2-BABE-97243170863D}" srcOrd="0" destOrd="0" presId="urn:microsoft.com/office/officeart/2005/8/layout/vList2"/>
    <dgm:cxn modelId="{6ED0E332-304E-49D6-8B62-2A82C498BC73}" type="presParOf" srcId="{A7B92078-FE50-4EC2-BABE-97243170863D}" destId="{6E82E08E-1C64-4680-A09E-86F946D223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EB7CC8-7B19-44E4-ACBB-2E47DF1C631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E3E198E8-60C5-48E5-9696-6C3CBFDC1206}">
      <dgm:prSet custT="1"/>
      <dgm:spPr>
        <a:solidFill>
          <a:srgbClr val="3DB0EB"/>
        </a:solidFill>
      </dgm:spPr>
      <dgm:t>
        <a:bodyPr/>
        <a:lstStyle/>
        <a:p>
          <a:pPr algn="just" rtl="0"/>
          <a:r>
            <a:rPr lang="ru-RU" sz="2000" b="1" dirty="0" smtClean="0"/>
            <a:t>Школьное образование остается бесплатным</a:t>
          </a:r>
          <a:endParaRPr lang="ru-RU" sz="2000" b="1" dirty="0"/>
        </a:p>
      </dgm:t>
    </dgm:pt>
    <dgm:pt modelId="{B2243663-4703-41EA-984C-9F4ECCD35B67}" type="parTrans" cxnId="{6367E38A-5739-48B5-B31F-23DBFE4C65A0}">
      <dgm:prSet/>
      <dgm:spPr/>
      <dgm:t>
        <a:bodyPr/>
        <a:lstStyle/>
        <a:p>
          <a:endParaRPr lang="ru-RU" sz="2000"/>
        </a:p>
      </dgm:t>
    </dgm:pt>
    <dgm:pt modelId="{44B66CA2-AF36-4A31-99D4-EA276D2BBBC9}" type="sibTrans" cxnId="{6367E38A-5739-48B5-B31F-23DBFE4C65A0}">
      <dgm:prSet/>
      <dgm:spPr>
        <a:ln>
          <a:solidFill>
            <a:srgbClr val="D2EDF8"/>
          </a:solidFill>
        </a:ln>
      </dgm:spPr>
      <dgm:t>
        <a:bodyPr/>
        <a:lstStyle/>
        <a:p>
          <a:endParaRPr lang="ru-RU" sz="2000"/>
        </a:p>
      </dgm:t>
    </dgm:pt>
    <dgm:pt modelId="{11B5D0AB-1CAF-45C9-95DD-0B6B37621E99}">
      <dgm:prSet custT="1"/>
      <dgm:spPr>
        <a:solidFill>
          <a:srgbClr val="3DB0EB"/>
        </a:solidFill>
      </dgm:spPr>
      <dgm:t>
        <a:bodyPr/>
        <a:lstStyle/>
        <a:p>
          <a:pPr algn="just" rtl="0"/>
          <a:r>
            <a:rPr lang="ru-RU" sz="2000" b="1" dirty="0" smtClean="0"/>
            <a:t>Дошкольное образование – первый уровень общего образования</a:t>
          </a:r>
          <a:endParaRPr lang="ru-RU" sz="2000" b="1" dirty="0"/>
        </a:p>
      </dgm:t>
    </dgm:pt>
    <dgm:pt modelId="{2F7E0366-E4A6-4BCA-BFD7-8961E74ED62F}" type="parTrans" cxnId="{7FBC097C-2DF3-448B-92E9-826D8611E2A7}">
      <dgm:prSet/>
      <dgm:spPr/>
      <dgm:t>
        <a:bodyPr/>
        <a:lstStyle/>
        <a:p>
          <a:endParaRPr lang="ru-RU" sz="2000"/>
        </a:p>
      </dgm:t>
    </dgm:pt>
    <dgm:pt modelId="{3CD9BDD6-70C1-4B88-A768-5ECAAD2006B7}" type="sibTrans" cxnId="{7FBC097C-2DF3-448B-92E9-826D8611E2A7}">
      <dgm:prSet/>
      <dgm:spPr/>
      <dgm:t>
        <a:bodyPr/>
        <a:lstStyle/>
        <a:p>
          <a:endParaRPr lang="ru-RU" sz="2000"/>
        </a:p>
      </dgm:t>
    </dgm:pt>
    <dgm:pt modelId="{203E4698-926C-4129-A763-D527E1AFF326}">
      <dgm:prSet custT="1"/>
      <dgm:spPr>
        <a:solidFill>
          <a:srgbClr val="3DB0EB"/>
        </a:solidFill>
      </dgm:spPr>
      <dgm:t>
        <a:bodyPr/>
        <a:lstStyle/>
        <a:p>
          <a:pPr algn="just" rtl="0"/>
          <a:r>
            <a:rPr lang="ru-RU" sz="2000" b="1" dirty="0" smtClean="0"/>
            <a:t>Муниципалитеты обязаны предоставить ребенку место</a:t>
          </a:r>
        </a:p>
        <a:p>
          <a:pPr algn="just" rtl="0"/>
          <a:r>
            <a:rPr lang="ru-RU" sz="2000" b="1" dirty="0" smtClean="0"/>
            <a:t> в первом классе</a:t>
          </a:r>
          <a:endParaRPr lang="ru-RU" sz="2000" b="1" dirty="0"/>
        </a:p>
      </dgm:t>
    </dgm:pt>
    <dgm:pt modelId="{C14BCED6-1DCF-44D5-8E58-56AA21BDE341}" type="parTrans" cxnId="{6BA7C257-2113-4370-AF09-BCBC3AA1A2D0}">
      <dgm:prSet/>
      <dgm:spPr/>
      <dgm:t>
        <a:bodyPr/>
        <a:lstStyle/>
        <a:p>
          <a:endParaRPr lang="ru-RU" sz="2000"/>
        </a:p>
      </dgm:t>
    </dgm:pt>
    <dgm:pt modelId="{1CBB5031-86A5-4EDE-80B6-5496ACB7643B}" type="sibTrans" cxnId="{6BA7C257-2113-4370-AF09-BCBC3AA1A2D0}">
      <dgm:prSet/>
      <dgm:spPr/>
      <dgm:t>
        <a:bodyPr/>
        <a:lstStyle/>
        <a:p>
          <a:endParaRPr lang="ru-RU" sz="2000"/>
        </a:p>
      </dgm:t>
    </dgm:pt>
    <dgm:pt modelId="{DE912914-8D95-488C-A2E6-8C6FEE88EB27}">
      <dgm:prSet custT="1"/>
      <dgm:spPr>
        <a:solidFill>
          <a:srgbClr val="3DB0EB"/>
        </a:solidFill>
      </dgm:spPr>
      <dgm:t>
        <a:bodyPr/>
        <a:lstStyle/>
        <a:p>
          <a:pPr rtl="0"/>
          <a:r>
            <a:rPr lang="ru-RU" sz="2000" b="1" dirty="0" smtClean="0"/>
            <a:t>Учитываются индивидуальные потребности учащихся</a:t>
          </a:r>
          <a:endParaRPr lang="ru-RU" sz="2000" b="1" dirty="0"/>
        </a:p>
      </dgm:t>
    </dgm:pt>
    <dgm:pt modelId="{9A75891C-9DCC-4AB7-85D3-A9DFB5DAA764}" type="parTrans" cxnId="{5D610119-8D9C-4B4B-9DD4-6038C81AF5D0}">
      <dgm:prSet/>
      <dgm:spPr/>
      <dgm:t>
        <a:bodyPr/>
        <a:lstStyle/>
        <a:p>
          <a:endParaRPr lang="ru-RU" sz="2000"/>
        </a:p>
      </dgm:t>
    </dgm:pt>
    <dgm:pt modelId="{69A8415D-5551-4A3B-8148-D9C605DC3A3B}" type="sibTrans" cxnId="{5D610119-8D9C-4B4B-9DD4-6038C81AF5D0}">
      <dgm:prSet/>
      <dgm:spPr/>
      <dgm:t>
        <a:bodyPr/>
        <a:lstStyle/>
        <a:p>
          <a:endParaRPr lang="ru-RU" sz="2000"/>
        </a:p>
      </dgm:t>
    </dgm:pt>
    <dgm:pt modelId="{04EEE1A7-31AA-4644-B272-FA990007E5B6}">
      <dgm:prSet custT="1"/>
      <dgm:spPr>
        <a:solidFill>
          <a:srgbClr val="3DB0EB"/>
        </a:solidFill>
      </dgm:spPr>
      <dgm:t>
        <a:bodyPr/>
        <a:lstStyle/>
        <a:p>
          <a:pPr rtl="0"/>
          <a:r>
            <a:rPr lang="ru-RU" sz="2000" b="1" dirty="0" smtClean="0"/>
            <a:t>Учителя получили особый статус</a:t>
          </a:r>
          <a:endParaRPr lang="ru-RU" sz="2000" b="1" dirty="0"/>
        </a:p>
      </dgm:t>
    </dgm:pt>
    <dgm:pt modelId="{4C162A63-33F7-4DAB-8698-BF1BADEEADDD}" type="parTrans" cxnId="{795E4B06-179E-4B70-B37D-3C8AD639A4A2}">
      <dgm:prSet/>
      <dgm:spPr/>
      <dgm:t>
        <a:bodyPr/>
        <a:lstStyle/>
        <a:p>
          <a:endParaRPr lang="ru-RU" sz="2000"/>
        </a:p>
      </dgm:t>
    </dgm:pt>
    <dgm:pt modelId="{5D1E9418-4E55-42B2-AE00-DD377DCBB650}" type="sibTrans" cxnId="{795E4B06-179E-4B70-B37D-3C8AD639A4A2}">
      <dgm:prSet/>
      <dgm:spPr/>
      <dgm:t>
        <a:bodyPr/>
        <a:lstStyle/>
        <a:p>
          <a:endParaRPr lang="ru-RU" sz="2000"/>
        </a:p>
      </dgm:t>
    </dgm:pt>
    <dgm:pt modelId="{BF801FD1-6AD6-473B-B5EE-0E2FF1725B4A}" type="pres">
      <dgm:prSet presAssocID="{B6EB7CC8-7B19-44E4-ACBB-2E47DF1C6313}" presName="Name0" presStyleCnt="0">
        <dgm:presLayoutVars>
          <dgm:chMax val="7"/>
          <dgm:chPref val="7"/>
          <dgm:dir/>
        </dgm:presLayoutVars>
      </dgm:prSet>
      <dgm:spPr/>
      <dgm:t>
        <a:bodyPr/>
        <a:lstStyle/>
        <a:p>
          <a:endParaRPr lang="ru-RU"/>
        </a:p>
      </dgm:t>
    </dgm:pt>
    <dgm:pt modelId="{70F92447-DD58-4531-B5E2-E0471A292ECD}" type="pres">
      <dgm:prSet presAssocID="{B6EB7CC8-7B19-44E4-ACBB-2E47DF1C6313}" presName="Name1" presStyleCnt="0"/>
      <dgm:spPr/>
    </dgm:pt>
    <dgm:pt modelId="{9B6FDC74-1740-4421-96A6-EE76213B376A}" type="pres">
      <dgm:prSet presAssocID="{B6EB7CC8-7B19-44E4-ACBB-2E47DF1C6313}" presName="cycle" presStyleCnt="0"/>
      <dgm:spPr/>
    </dgm:pt>
    <dgm:pt modelId="{E5B059EF-465A-4940-A16F-6C26FD498F33}" type="pres">
      <dgm:prSet presAssocID="{B6EB7CC8-7B19-44E4-ACBB-2E47DF1C6313}" presName="srcNode" presStyleLbl="node1" presStyleIdx="0" presStyleCnt="5"/>
      <dgm:spPr/>
    </dgm:pt>
    <dgm:pt modelId="{90B9FFBA-05C9-4980-92C5-FE5B03259DFF}" type="pres">
      <dgm:prSet presAssocID="{B6EB7CC8-7B19-44E4-ACBB-2E47DF1C6313}" presName="conn" presStyleLbl="parChTrans1D2" presStyleIdx="0" presStyleCnt="1"/>
      <dgm:spPr/>
      <dgm:t>
        <a:bodyPr/>
        <a:lstStyle/>
        <a:p>
          <a:endParaRPr lang="ru-RU"/>
        </a:p>
      </dgm:t>
    </dgm:pt>
    <dgm:pt modelId="{54015B30-60B0-4205-B6C4-51662C4F06DD}" type="pres">
      <dgm:prSet presAssocID="{B6EB7CC8-7B19-44E4-ACBB-2E47DF1C6313}" presName="extraNode" presStyleLbl="node1" presStyleIdx="0" presStyleCnt="5"/>
      <dgm:spPr/>
    </dgm:pt>
    <dgm:pt modelId="{691122B7-36CA-4932-8355-2BA1D91B2ACB}" type="pres">
      <dgm:prSet presAssocID="{B6EB7CC8-7B19-44E4-ACBB-2E47DF1C6313}" presName="dstNode" presStyleLbl="node1" presStyleIdx="0" presStyleCnt="5"/>
      <dgm:spPr/>
    </dgm:pt>
    <dgm:pt modelId="{C6CA0F52-0F96-4A88-A6CA-A8BC6680F96B}" type="pres">
      <dgm:prSet presAssocID="{E3E198E8-60C5-48E5-9696-6C3CBFDC1206}" presName="text_1" presStyleLbl="node1" presStyleIdx="0" presStyleCnt="5">
        <dgm:presLayoutVars>
          <dgm:bulletEnabled val="1"/>
        </dgm:presLayoutVars>
      </dgm:prSet>
      <dgm:spPr/>
      <dgm:t>
        <a:bodyPr/>
        <a:lstStyle/>
        <a:p>
          <a:endParaRPr lang="ru-RU"/>
        </a:p>
      </dgm:t>
    </dgm:pt>
    <dgm:pt modelId="{40A95F3F-9397-4E45-9DD4-5042E55D9B41}" type="pres">
      <dgm:prSet presAssocID="{E3E198E8-60C5-48E5-9696-6C3CBFDC1206}" presName="accent_1" presStyleCnt="0"/>
      <dgm:spPr/>
    </dgm:pt>
    <dgm:pt modelId="{6DB2A0BD-05F0-4875-ABD7-326A5D3619BF}" type="pres">
      <dgm:prSet presAssocID="{E3E198E8-60C5-48E5-9696-6C3CBFDC1206}" presName="accentRepeatNode" presStyleLbl="solidFgAcc1" presStyleIdx="0" presStyleCnt="5" custLinFactNeighborX="2395" custLinFactNeighborY="-2777"/>
      <dgm:spPr>
        <a:solidFill>
          <a:srgbClr val="FFD257"/>
        </a:solidFill>
        <a:ln>
          <a:solidFill>
            <a:srgbClr val="D2EDF8"/>
          </a:solidFill>
        </a:ln>
      </dgm:spPr>
    </dgm:pt>
    <dgm:pt modelId="{3DFB7E57-2126-477B-B3DF-4004114FC13F}" type="pres">
      <dgm:prSet presAssocID="{11B5D0AB-1CAF-45C9-95DD-0B6B37621E99}" presName="text_2" presStyleLbl="node1" presStyleIdx="1" presStyleCnt="5" custLinFactNeighborX="-577" custLinFactNeighborY="1509">
        <dgm:presLayoutVars>
          <dgm:bulletEnabled val="1"/>
        </dgm:presLayoutVars>
      </dgm:prSet>
      <dgm:spPr/>
      <dgm:t>
        <a:bodyPr/>
        <a:lstStyle/>
        <a:p>
          <a:endParaRPr lang="ru-RU"/>
        </a:p>
      </dgm:t>
    </dgm:pt>
    <dgm:pt modelId="{7B9E7113-3D6F-443F-8C9A-19261B438AD9}" type="pres">
      <dgm:prSet presAssocID="{11B5D0AB-1CAF-45C9-95DD-0B6B37621E99}" presName="accent_2" presStyleCnt="0"/>
      <dgm:spPr/>
    </dgm:pt>
    <dgm:pt modelId="{53276322-9094-4AD4-9A70-6EC49F78BDE3}" type="pres">
      <dgm:prSet presAssocID="{11B5D0AB-1CAF-45C9-95DD-0B6B37621E99}" presName="accentRepeatNode" presStyleLbl="solidFgAcc1" presStyleIdx="1" presStyleCnt="5"/>
      <dgm:spPr>
        <a:solidFill>
          <a:srgbClr val="FFD257"/>
        </a:solidFill>
        <a:ln>
          <a:solidFill>
            <a:srgbClr val="D2EDF8"/>
          </a:solidFill>
        </a:ln>
      </dgm:spPr>
    </dgm:pt>
    <dgm:pt modelId="{E2761BCB-A2C8-4B39-9B8C-5576557CB83B}" type="pres">
      <dgm:prSet presAssocID="{203E4698-926C-4129-A763-D527E1AFF326}" presName="text_3" presStyleLbl="node1" presStyleIdx="2" presStyleCnt="5">
        <dgm:presLayoutVars>
          <dgm:bulletEnabled val="1"/>
        </dgm:presLayoutVars>
      </dgm:prSet>
      <dgm:spPr/>
      <dgm:t>
        <a:bodyPr/>
        <a:lstStyle/>
        <a:p>
          <a:endParaRPr lang="ru-RU"/>
        </a:p>
      </dgm:t>
    </dgm:pt>
    <dgm:pt modelId="{791C0788-C496-4205-8186-1AF44FF798EB}" type="pres">
      <dgm:prSet presAssocID="{203E4698-926C-4129-A763-D527E1AFF326}" presName="accent_3" presStyleCnt="0"/>
      <dgm:spPr/>
    </dgm:pt>
    <dgm:pt modelId="{AF914EE7-F07A-42FF-8EA3-88F69C83BC4B}" type="pres">
      <dgm:prSet presAssocID="{203E4698-926C-4129-A763-D527E1AFF326}" presName="accentRepeatNode" presStyleLbl="solidFgAcc1" presStyleIdx="2" presStyleCnt="5"/>
      <dgm:spPr>
        <a:solidFill>
          <a:srgbClr val="FFD257"/>
        </a:solidFill>
        <a:ln>
          <a:solidFill>
            <a:srgbClr val="D2EDF8"/>
          </a:solidFill>
        </a:ln>
      </dgm:spPr>
    </dgm:pt>
    <dgm:pt modelId="{CDEE1D38-D331-4D8A-94CD-621967630C37}" type="pres">
      <dgm:prSet presAssocID="{DE912914-8D95-488C-A2E6-8C6FEE88EB27}" presName="text_4" presStyleLbl="node1" presStyleIdx="3" presStyleCnt="5">
        <dgm:presLayoutVars>
          <dgm:bulletEnabled val="1"/>
        </dgm:presLayoutVars>
      </dgm:prSet>
      <dgm:spPr/>
      <dgm:t>
        <a:bodyPr/>
        <a:lstStyle/>
        <a:p>
          <a:endParaRPr lang="ru-RU"/>
        </a:p>
      </dgm:t>
    </dgm:pt>
    <dgm:pt modelId="{D069C55D-69E6-4977-9581-DA918D7E7E19}" type="pres">
      <dgm:prSet presAssocID="{DE912914-8D95-488C-A2E6-8C6FEE88EB27}" presName="accent_4" presStyleCnt="0"/>
      <dgm:spPr/>
    </dgm:pt>
    <dgm:pt modelId="{EF739B0B-07FC-4B9C-AD8C-804FA832CD22}" type="pres">
      <dgm:prSet presAssocID="{DE912914-8D95-488C-A2E6-8C6FEE88EB27}" presName="accentRepeatNode" presStyleLbl="solidFgAcc1" presStyleIdx="3" presStyleCnt="5"/>
      <dgm:spPr>
        <a:solidFill>
          <a:srgbClr val="FFD257"/>
        </a:solidFill>
        <a:ln>
          <a:solidFill>
            <a:srgbClr val="D2EDF8"/>
          </a:solidFill>
        </a:ln>
      </dgm:spPr>
    </dgm:pt>
    <dgm:pt modelId="{ABD46BD8-6D4E-4528-8C21-266F3584D5B0}" type="pres">
      <dgm:prSet presAssocID="{04EEE1A7-31AA-4644-B272-FA990007E5B6}" presName="text_5" presStyleLbl="node1" presStyleIdx="4" presStyleCnt="5">
        <dgm:presLayoutVars>
          <dgm:bulletEnabled val="1"/>
        </dgm:presLayoutVars>
      </dgm:prSet>
      <dgm:spPr/>
      <dgm:t>
        <a:bodyPr/>
        <a:lstStyle/>
        <a:p>
          <a:endParaRPr lang="ru-RU"/>
        </a:p>
      </dgm:t>
    </dgm:pt>
    <dgm:pt modelId="{4DD1A24D-4E33-44B9-A6CD-77563FC16D00}" type="pres">
      <dgm:prSet presAssocID="{04EEE1A7-31AA-4644-B272-FA990007E5B6}" presName="accent_5" presStyleCnt="0"/>
      <dgm:spPr/>
    </dgm:pt>
    <dgm:pt modelId="{793D5404-D627-4683-97FD-0F3B5B2F480D}" type="pres">
      <dgm:prSet presAssocID="{04EEE1A7-31AA-4644-B272-FA990007E5B6}" presName="accentRepeatNode" presStyleLbl="solidFgAcc1" presStyleIdx="4" presStyleCnt="5"/>
      <dgm:spPr>
        <a:solidFill>
          <a:srgbClr val="FFD257"/>
        </a:solidFill>
        <a:ln>
          <a:solidFill>
            <a:srgbClr val="D2EDF8"/>
          </a:solidFill>
        </a:ln>
      </dgm:spPr>
    </dgm:pt>
  </dgm:ptLst>
  <dgm:cxnLst>
    <dgm:cxn modelId="{D9307A0E-FF73-4991-9E8D-A1DA5D2CF71F}" type="presOf" srcId="{E3E198E8-60C5-48E5-9696-6C3CBFDC1206}" destId="{C6CA0F52-0F96-4A88-A6CA-A8BC6680F96B}" srcOrd="0" destOrd="0" presId="urn:microsoft.com/office/officeart/2008/layout/VerticalCurvedList"/>
    <dgm:cxn modelId="{F7BDE3AE-8596-4770-8E1C-556ABC82C340}" type="presOf" srcId="{DE912914-8D95-488C-A2E6-8C6FEE88EB27}" destId="{CDEE1D38-D331-4D8A-94CD-621967630C37}" srcOrd="0" destOrd="0" presId="urn:microsoft.com/office/officeart/2008/layout/VerticalCurvedList"/>
    <dgm:cxn modelId="{6BA7C257-2113-4370-AF09-BCBC3AA1A2D0}" srcId="{B6EB7CC8-7B19-44E4-ACBB-2E47DF1C6313}" destId="{203E4698-926C-4129-A763-D527E1AFF326}" srcOrd="2" destOrd="0" parTransId="{C14BCED6-1DCF-44D5-8E58-56AA21BDE341}" sibTransId="{1CBB5031-86A5-4EDE-80B6-5496ACB7643B}"/>
    <dgm:cxn modelId="{B17B4941-3CFE-4456-B97B-92455A04DACF}" type="presOf" srcId="{203E4698-926C-4129-A763-D527E1AFF326}" destId="{E2761BCB-A2C8-4B39-9B8C-5576557CB83B}" srcOrd="0" destOrd="0" presId="urn:microsoft.com/office/officeart/2008/layout/VerticalCurvedList"/>
    <dgm:cxn modelId="{7FBC097C-2DF3-448B-92E9-826D8611E2A7}" srcId="{B6EB7CC8-7B19-44E4-ACBB-2E47DF1C6313}" destId="{11B5D0AB-1CAF-45C9-95DD-0B6B37621E99}" srcOrd="1" destOrd="0" parTransId="{2F7E0366-E4A6-4BCA-BFD7-8961E74ED62F}" sibTransId="{3CD9BDD6-70C1-4B88-A768-5ECAAD2006B7}"/>
    <dgm:cxn modelId="{65BE7F91-363A-4BB3-9EF5-B59C60D65EB2}" type="presOf" srcId="{11B5D0AB-1CAF-45C9-95DD-0B6B37621E99}" destId="{3DFB7E57-2126-477B-B3DF-4004114FC13F}" srcOrd="0" destOrd="0" presId="urn:microsoft.com/office/officeart/2008/layout/VerticalCurvedList"/>
    <dgm:cxn modelId="{5D610119-8D9C-4B4B-9DD4-6038C81AF5D0}" srcId="{B6EB7CC8-7B19-44E4-ACBB-2E47DF1C6313}" destId="{DE912914-8D95-488C-A2E6-8C6FEE88EB27}" srcOrd="3" destOrd="0" parTransId="{9A75891C-9DCC-4AB7-85D3-A9DFB5DAA764}" sibTransId="{69A8415D-5551-4A3B-8148-D9C605DC3A3B}"/>
    <dgm:cxn modelId="{B61CF313-87E7-4912-AFFC-EB0413F8F429}" type="presOf" srcId="{44B66CA2-AF36-4A31-99D4-EA276D2BBBC9}" destId="{90B9FFBA-05C9-4980-92C5-FE5B03259DFF}" srcOrd="0" destOrd="0" presId="urn:microsoft.com/office/officeart/2008/layout/VerticalCurvedList"/>
    <dgm:cxn modelId="{F739ACA4-07E7-462D-8781-87451523C421}" type="presOf" srcId="{04EEE1A7-31AA-4644-B272-FA990007E5B6}" destId="{ABD46BD8-6D4E-4528-8C21-266F3584D5B0}" srcOrd="0" destOrd="0" presId="urn:microsoft.com/office/officeart/2008/layout/VerticalCurvedList"/>
    <dgm:cxn modelId="{C743A72D-A77C-47FA-A36A-533DA8E169DB}" type="presOf" srcId="{B6EB7CC8-7B19-44E4-ACBB-2E47DF1C6313}" destId="{BF801FD1-6AD6-473B-B5EE-0E2FF1725B4A}" srcOrd="0" destOrd="0" presId="urn:microsoft.com/office/officeart/2008/layout/VerticalCurvedList"/>
    <dgm:cxn modelId="{795E4B06-179E-4B70-B37D-3C8AD639A4A2}" srcId="{B6EB7CC8-7B19-44E4-ACBB-2E47DF1C6313}" destId="{04EEE1A7-31AA-4644-B272-FA990007E5B6}" srcOrd="4" destOrd="0" parTransId="{4C162A63-33F7-4DAB-8698-BF1BADEEADDD}" sibTransId="{5D1E9418-4E55-42B2-AE00-DD377DCBB650}"/>
    <dgm:cxn modelId="{6367E38A-5739-48B5-B31F-23DBFE4C65A0}" srcId="{B6EB7CC8-7B19-44E4-ACBB-2E47DF1C6313}" destId="{E3E198E8-60C5-48E5-9696-6C3CBFDC1206}" srcOrd="0" destOrd="0" parTransId="{B2243663-4703-41EA-984C-9F4ECCD35B67}" sibTransId="{44B66CA2-AF36-4A31-99D4-EA276D2BBBC9}"/>
    <dgm:cxn modelId="{374D8ADB-5CDE-4B41-8838-37E98BAC369D}" type="presParOf" srcId="{BF801FD1-6AD6-473B-B5EE-0E2FF1725B4A}" destId="{70F92447-DD58-4531-B5E2-E0471A292ECD}" srcOrd="0" destOrd="0" presId="urn:microsoft.com/office/officeart/2008/layout/VerticalCurvedList"/>
    <dgm:cxn modelId="{27EB80A1-C09A-4890-A8A6-8EEF7FAE22B8}" type="presParOf" srcId="{70F92447-DD58-4531-B5E2-E0471A292ECD}" destId="{9B6FDC74-1740-4421-96A6-EE76213B376A}" srcOrd="0" destOrd="0" presId="urn:microsoft.com/office/officeart/2008/layout/VerticalCurvedList"/>
    <dgm:cxn modelId="{E8CFAB32-9BB3-49DF-821E-E1C3ACAB3FD7}" type="presParOf" srcId="{9B6FDC74-1740-4421-96A6-EE76213B376A}" destId="{E5B059EF-465A-4940-A16F-6C26FD498F33}" srcOrd="0" destOrd="0" presId="urn:microsoft.com/office/officeart/2008/layout/VerticalCurvedList"/>
    <dgm:cxn modelId="{B2E39B2C-3FC9-404E-9111-BB63E4B061BE}" type="presParOf" srcId="{9B6FDC74-1740-4421-96A6-EE76213B376A}" destId="{90B9FFBA-05C9-4980-92C5-FE5B03259DFF}" srcOrd="1" destOrd="0" presId="urn:microsoft.com/office/officeart/2008/layout/VerticalCurvedList"/>
    <dgm:cxn modelId="{44C6F631-B0B7-4382-A1FF-3F77BF5C8182}" type="presParOf" srcId="{9B6FDC74-1740-4421-96A6-EE76213B376A}" destId="{54015B30-60B0-4205-B6C4-51662C4F06DD}" srcOrd="2" destOrd="0" presId="urn:microsoft.com/office/officeart/2008/layout/VerticalCurvedList"/>
    <dgm:cxn modelId="{C9381A1F-15D5-4DF7-8096-ACE2CDC5D57F}" type="presParOf" srcId="{9B6FDC74-1740-4421-96A6-EE76213B376A}" destId="{691122B7-36CA-4932-8355-2BA1D91B2ACB}" srcOrd="3" destOrd="0" presId="urn:microsoft.com/office/officeart/2008/layout/VerticalCurvedList"/>
    <dgm:cxn modelId="{B292D408-1188-49AA-B33F-18C5493FD854}" type="presParOf" srcId="{70F92447-DD58-4531-B5E2-E0471A292ECD}" destId="{C6CA0F52-0F96-4A88-A6CA-A8BC6680F96B}" srcOrd="1" destOrd="0" presId="urn:microsoft.com/office/officeart/2008/layout/VerticalCurvedList"/>
    <dgm:cxn modelId="{E538A762-6E56-4814-9BD7-7459E68EF606}" type="presParOf" srcId="{70F92447-DD58-4531-B5E2-E0471A292ECD}" destId="{40A95F3F-9397-4E45-9DD4-5042E55D9B41}" srcOrd="2" destOrd="0" presId="urn:microsoft.com/office/officeart/2008/layout/VerticalCurvedList"/>
    <dgm:cxn modelId="{AD5ECA06-3DFB-46E4-9D67-F746624C1477}" type="presParOf" srcId="{40A95F3F-9397-4E45-9DD4-5042E55D9B41}" destId="{6DB2A0BD-05F0-4875-ABD7-326A5D3619BF}" srcOrd="0" destOrd="0" presId="urn:microsoft.com/office/officeart/2008/layout/VerticalCurvedList"/>
    <dgm:cxn modelId="{36D0AE53-9D5B-4534-A0EC-8601D205112A}" type="presParOf" srcId="{70F92447-DD58-4531-B5E2-E0471A292ECD}" destId="{3DFB7E57-2126-477B-B3DF-4004114FC13F}" srcOrd="3" destOrd="0" presId="urn:microsoft.com/office/officeart/2008/layout/VerticalCurvedList"/>
    <dgm:cxn modelId="{99852A36-2FB2-479A-A401-7FC1AD04DF71}" type="presParOf" srcId="{70F92447-DD58-4531-B5E2-E0471A292ECD}" destId="{7B9E7113-3D6F-443F-8C9A-19261B438AD9}" srcOrd="4" destOrd="0" presId="urn:microsoft.com/office/officeart/2008/layout/VerticalCurvedList"/>
    <dgm:cxn modelId="{851643EA-DEA7-41A9-8454-03D3E1F73B47}" type="presParOf" srcId="{7B9E7113-3D6F-443F-8C9A-19261B438AD9}" destId="{53276322-9094-4AD4-9A70-6EC49F78BDE3}" srcOrd="0" destOrd="0" presId="urn:microsoft.com/office/officeart/2008/layout/VerticalCurvedList"/>
    <dgm:cxn modelId="{F352F71D-43B2-42FC-8F14-31E4D0A542FA}" type="presParOf" srcId="{70F92447-DD58-4531-B5E2-E0471A292ECD}" destId="{E2761BCB-A2C8-4B39-9B8C-5576557CB83B}" srcOrd="5" destOrd="0" presId="urn:microsoft.com/office/officeart/2008/layout/VerticalCurvedList"/>
    <dgm:cxn modelId="{DA05F1BA-6C7E-4CFE-B23D-5B1483CD277E}" type="presParOf" srcId="{70F92447-DD58-4531-B5E2-E0471A292ECD}" destId="{791C0788-C496-4205-8186-1AF44FF798EB}" srcOrd="6" destOrd="0" presId="urn:microsoft.com/office/officeart/2008/layout/VerticalCurvedList"/>
    <dgm:cxn modelId="{90597025-AEF1-4B28-B824-833F733C92AB}" type="presParOf" srcId="{791C0788-C496-4205-8186-1AF44FF798EB}" destId="{AF914EE7-F07A-42FF-8EA3-88F69C83BC4B}" srcOrd="0" destOrd="0" presId="urn:microsoft.com/office/officeart/2008/layout/VerticalCurvedList"/>
    <dgm:cxn modelId="{F7812643-18C7-45EB-BC37-D3C8265EE890}" type="presParOf" srcId="{70F92447-DD58-4531-B5E2-E0471A292ECD}" destId="{CDEE1D38-D331-4D8A-94CD-621967630C37}" srcOrd="7" destOrd="0" presId="urn:microsoft.com/office/officeart/2008/layout/VerticalCurvedList"/>
    <dgm:cxn modelId="{5E829AD8-96C1-4853-A4C1-8B990E743653}" type="presParOf" srcId="{70F92447-DD58-4531-B5E2-E0471A292ECD}" destId="{D069C55D-69E6-4977-9581-DA918D7E7E19}" srcOrd="8" destOrd="0" presId="urn:microsoft.com/office/officeart/2008/layout/VerticalCurvedList"/>
    <dgm:cxn modelId="{3721A678-CA1E-4F60-8989-141FB6B25F0E}" type="presParOf" srcId="{D069C55D-69E6-4977-9581-DA918D7E7E19}" destId="{EF739B0B-07FC-4B9C-AD8C-804FA832CD22}" srcOrd="0" destOrd="0" presId="urn:microsoft.com/office/officeart/2008/layout/VerticalCurvedList"/>
    <dgm:cxn modelId="{E45D01CF-E8C3-4BCC-B219-0783318B46CF}" type="presParOf" srcId="{70F92447-DD58-4531-B5E2-E0471A292ECD}" destId="{ABD46BD8-6D4E-4528-8C21-266F3584D5B0}" srcOrd="9" destOrd="0" presId="urn:microsoft.com/office/officeart/2008/layout/VerticalCurvedList"/>
    <dgm:cxn modelId="{BBCD183A-A322-442A-811E-CE92C46DEFCE}" type="presParOf" srcId="{70F92447-DD58-4531-B5E2-E0471A292ECD}" destId="{4DD1A24D-4E33-44B9-A6CD-77563FC16D00}" srcOrd="10" destOrd="0" presId="urn:microsoft.com/office/officeart/2008/layout/VerticalCurvedList"/>
    <dgm:cxn modelId="{CDB13CD1-530C-4A5A-AC32-C79BF4E64DE7}" type="presParOf" srcId="{4DD1A24D-4E33-44B9-A6CD-77563FC16D00}" destId="{793D5404-D627-4683-97FD-0F3B5B2F48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C2489-3A4C-4F47-9213-983BC7CA39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D19FC80-9B29-408F-BB01-6A9218160288}">
      <dgm:prSet/>
      <dgm:spPr/>
      <dgm:t>
        <a:bodyPr/>
        <a:lstStyle/>
        <a:p>
          <a:pPr rtl="0"/>
          <a:r>
            <a:rPr lang="ru-RU" b="1" i="0" smtClean="0"/>
            <a:t>Какие права обеспечивает</a:t>
          </a:r>
          <a:br>
            <a:rPr lang="ru-RU" b="1" i="0" smtClean="0"/>
          </a:br>
          <a:r>
            <a:rPr lang="ru-RU" b="1" i="0" smtClean="0"/>
            <a:t>новый закон?</a:t>
          </a:r>
          <a:endParaRPr lang="ru-RU"/>
        </a:p>
      </dgm:t>
    </dgm:pt>
    <dgm:pt modelId="{1F0B3631-D3EE-429E-AFA5-25963BF63D39}" type="parTrans" cxnId="{2A602663-F7A3-4184-8931-CA78CF694ADC}">
      <dgm:prSet/>
      <dgm:spPr/>
      <dgm:t>
        <a:bodyPr/>
        <a:lstStyle/>
        <a:p>
          <a:endParaRPr lang="ru-RU"/>
        </a:p>
      </dgm:t>
    </dgm:pt>
    <dgm:pt modelId="{662E8B91-1FF8-47A0-B900-E3AF4E0349D0}" type="sibTrans" cxnId="{2A602663-F7A3-4184-8931-CA78CF694ADC}">
      <dgm:prSet/>
      <dgm:spPr/>
      <dgm:t>
        <a:bodyPr/>
        <a:lstStyle/>
        <a:p>
          <a:endParaRPr lang="ru-RU"/>
        </a:p>
      </dgm:t>
    </dgm:pt>
    <dgm:pt modelId="{5B391B72-3EBF-41C7-B724-1F532917EF52}" type="pres">
      <dgm:prSet presAssocID="{F29C2489-3A4C-4F47-9213-983BC7CA3996}" presName="linear" presStyleCnt="0">
        <dgm:presLayoutVars>
          <dgm:animLvl val="lvl"/>
          <dgm:resizeHandles val="exact"/>
        </dgm:presLayoutVars>
      </dgm:prSet>
      <dgm:spPr/>
      <dgm:t>
        <a:bodyPr/>
        <a:lstStyle/>
        <a:p>
          <a:endParaRPr lang="ru-RU"/>
        </a:p>
      </dgm:t>
    </dgm:pt>
    <dgm:pt modelId="{EFB4FF74-9907-4F3A-9B86-7F81EF7D4A5B}" type="pres">
      <dgm:prSet presAssocID="{1D19FC80-9B29-408F-BB01-6A9218160288}" presName="parentText" presStyleLbl="node1" presStyleIdx="0" presStyleCnt="1">
        <dgm:presLayoutVars>
          <dgm:chMax val="0"/>
          <dgm:bulletEnabled val="1"/>
        </dgm:presLayoutVars>
      </dgm:prSet>
      <dgm:spPr/>
      <dgm:t>
        <a:bodyPr/>
        <a:lstStyle/>
        <a:p>
          <a:endParaRPr lang="ru-RU"/>
        </a:p>
      </dgm:t>
    </dgm:pt>
  </dgm:ptLst>
  <dgm:cxnLst>
    <dgm:cxn modelId="{72FC482E-D5D7-45CB-9C8F-85ECDE7B8EE0}" type="presOf" srcId="{1D19FC80-9B29-408F-BB01-6A9218160288}" destId="{EFB4FF74-9907-4F3A-9B86-7F81EF7D4A5B}" srcOrd="0" destOrd="0" presId="urn:microsoft.com/office/officeart/2005/8/layout/vList2"/>
    <dgm:cxn modelId="{2A602663-F7A3-4184-8931-CA78CF694ADC}" srcId="{F29C2489-3A4C-4F47-9213-983BC7CA3996}" destId="{1D19FC80-9B29-408F-BB01-6A9218160288}" srcOrd="0" destOrd="0" parTransId="{1F0B3631-D3EE-429E-AFA5-25963BF63D39}" sibTransId="{662E8B91-1FF8-47A0-B900-E3AF4E0349D0}"/>
    <dgm:cxn modelId="{7C8EFE0F-A873-4E37-B50B-6C48A05FCD7D}" type="presOf" srcId="{F29C2489-3A4C-4F47-9213-983BC7CA3996}" destId="{5B391B72-3EBF-41C7-B724-1F532917EF52}" srcOrd="0" destOrd="0" presId="urn:microsoft.com/office/officeart/2005/8/layout/vList2"/>
    <dgm:cxn modelId="{9F58402D-1CAA-4470-ADCE-95D5166C92A5}" type="presParOf" srcId="{5B391B72-3EBF-41C7-B724-1F532917EF52}" destId="{EFB4FF74-9907-4F3A-9B86-7F81EF7D4A5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8D5E35-4E3E-4A22-B472-2048D22480F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3C6D043-C42E-4FB7-A7F8-D1EB67EAE4B2}">
      <dgm:prSet/>
      <dgm:spPr/>
      <dgm:t>
        <a:bodyPr/>
        <a:lstStyle/>
        <a:p>
          <a:pPr rtl="0"/>
          <a:r>
            <a:rPr lang="ru-RU" b="1" i="0" smtClean="0"/>
            <a:t>Уровни общего образования</a:t>
          </a:r>
          <a:endParaRPr lang="ru-RU"/>
        </a:p>
      </dgm:t>
    </dgm:pt>
    <dgm:pt modelId="{5DA7B733-B2F0-45DA-8E53-CA476E7E29B7}" type="parTrans" cxnId="{D400D25E-8154-472D-B5FE-6A4378A236EF}">
      <dgm:prSet/>
      <dgm:spPr/>
      <dgm:t>
        <a:bodyPr/>
        <a:lstStyle/>
        <a:p>
          <a:endParaRPr lang="ru-RU"/>
        </a:p>
      </dgm:t>
    </dgm:pt>
    <dgm:pt modelId="{32E4BD1E-068C-466B-95B5-3A77D1539F7E}" type="sibTrans" cxnId="{D400D25E-8154-472D-B5FE-6A4378A236EF}">
      <dgm:prSet/>
      <dgm:spPr/>
      <dgm:t>
        <a:bodyPr/>
        <a:lstStyle/>
        <a:p>
          <a:endParaRPr lang="ru-RU"/>
        </a:p>
      </dgm:t>
    </dgm:pt>
    <dgm:pt modelId="{A6A8ABDF-06FA-455A-B777-E7201E3E7B2C}" type="pres">
      <dgm:prSet presAssocID="{978D5E35-4E3E-4A22-B472-2048D22480F1}" presName="linear" presStyleCnt="0">
        <dgm:presLayoutVars>
          <dgm:animLvl val="lvl"/>
          <dgm:resizeHandles val="exact"/>
        </dgm:presLayoutVars>
      </dgm:prSet>
      <dgm:spPr/>
      <dgm:t>
        <a:bodyPr/>
        <a:lstStyle/>
        <a:p>
          <a:endParaRPr lang="ru-RU"/>
        </a:p>
      </dgm:t>
    </dgm:pt>
    <dgm:pt modelId="{DD3BFEFA-AA75-4E0F-A5BB-20DF1D645E36}" type="pres">
      <dgm:prSet presAssocID="{F3C6D043-C42E-4FB7-A7F8-D1EB67EAE4B2}" presName="parentText" presStyleLbl="node1" presStyleIdx="0" presStyleCnt="1">
        <dgm:presLayoutVars>
          <dgm:chMax val="0"/>
          <dgm:bulletEnabled val="1"/>
        </dgm:presLayoutVars>
      </dgm:prSet>
      <dgm:spPr/>
      <dgm:t>
        <a:bodyPr/>
        <a:lstStyle/>
        <a:p>
          <a:endParaRPr lang="ru-RU"/>
        </a:p>
      </dgm:t>
    </dgm:pt>
  </dgm:ptLst>
  <dgm:cxnLst>
    <dgm:cxn modelId="{31DB7B81-A565-4ACA-8DE6-3EEF7DF12869}" type="presOf" srcId="{978D5E35-4E3E-4A22-B472-2048D22480F1}" destId="{A6A8ABDF-06FA-455A-B777-E7201E3E7B2C}" srcOrd="0" destOrd="0" presId="urn:microsoft.com/office/officeart/2005/8/layout/vList2"/>
    <dgm:cxn modelId="{D400D25E-8154-472D-B5FE-6A4378A236EF}" srcId="{978D5E35-4E3E-4A22-B472-2048D22480F1}" destId="{F3C6D043-C42E-4FB7-A7F8-D1EB67EAE4B2}" srcOrd="0" destOrd="0" parTransId="{5DA7B733-B2F0-45DA-8E53-CA476E7E29B7}" sibTransId="{32E4BD1E-068C-466B-95B5-3A77D1539F7E}"/>
    <dgm:cxn modelId="{FB061E54-ED76-417C-AC8F-BA3C580C7591}" type="presOf" srcId="{F3C6D043-C42E-4FB7-A7F8-D1EB67EAE4B2}" destId="{DD3BFEFA-AA75-4E0F-A5BB-20DF1D645E36}" srcOrd="0" destOrd="0" presId="urn:microsoft.com/office/officeart/2005/8/layout/vList2"/>
    <dgm:cxn modelId="{F3375227-3E94-400E-926A-43E84B9C2BF0}" type="presParOf" srcId="{A6A8ABDF-06FA-455A-B777-E7201E3E7B2C}" destId="{DD3BFEFA-AA75-4E0F-A5BB-20DF1D645E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858FB8-AB9E-487C-BDA0-44FE01E02A8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7752D58-1F7C-44C9-8E21-78FC916ACC09}">
      <dgm:prSet/>
      <dgm:spPr/>
      <dgm:t>
        <a:bodyPr/>
        <a:lstStyle/>
        <a:p>
          <a:pPr rtl="0"/>
          <a:r>
            <a:rPr lang="ru-RU" b="1" i="0" smtClean="0"/>
            <a:t>Уровни профессионального образования</a:t>
          </a:r>
          <a:endParaRPr lang="ru-RU"/>
        </a:p>
      </dgm:t>
    </dgm:pt>
    <dgm:pt modelId="{406BC8E8-C6B0-428A-915C-71076AC96554}" type="parTrans" cxnId="{86E2A45D-DC16-4597-A0D8-EA5FEA472F9F}">
      <dgm:prSet/>
      <dgm:spPr/>
      <dgm:t>
        <a:bodyPr/>
        <a:lstStyle/>
        <a:p>
          <a:endParaRPr lang="ru-RU"/>
        </a:p>
      </dgm:t>
    </dgm:pt>
    <dgm:pt modelId="{11BA3081-A8F7-4E06-A000-12D5008A030F}" type="sibTrans" cxnId="{86E2A45D-DC16-4597-A0D8-EA5FEA472F9F}">
      <dgm:prSet/>
      <dgm:spPr/>
      <dgm:t>
        <a:bodyPr/>
        <a:lstStyle/>
        <a:p>
          <a:endParaRPr lang="ru-RU"/>
        </a:p>
      </dgm:t>
    </dgm:pt>
    <dgm:pt modelId="{437B914C-F36C-4303-B230-40274972A1BD}" type="pres">
      <dgm:prSet presAssocID="{87858FB8-AB9E-487C-BDA0-44FE01E02A82}" presName="linear" presStyleCnt="0">
        <dgm:presLayoutVars>
          <dgm:animLvl val="lvl"/>
          <dgm:resizeHandles val="exact"/>
        </dgm:presLayoutVars>
      </dgm:prSet>
      <dgm:spPr/>
      <dgm:t>
        <a:bodyPr/>
        <a:lstStyle/>
        <a:p>
          <a:endParaRPr lang="ru-RU"/>
        </a:p>
      </dgm:t>
    </dgm:pt>
    <dgm:pt modelId="{9E7BF23C-02A6-4CE2-9086-2AFF9C41F796}" type="pres">
      <dgm:prSet presAssocID="{97752D58-1F7C-44C9-8E21-78FC916ACC09}" presName="parentText" presStyleLbl="node1" presStyleIdx="0" presStyleCnt="1">
        <dgm:presLayoutVars>
          <dgm:chMax val="0"/>
          <dgm:bulletEnabled val="1"/>
        </dgm:presLayoutVars>
      </dgm:prSet>
      <dgm:spPr/>
      <dgm:t>
        <a:bodyPr/>
        <a:lstStyle/>
        <a:p>
          <a:endParaRPr lang="ru-RU"/>
        </a:p>
      </dgm:t>
    </dgm:pt>
  </dgm:ptLst>
  <dgm:cxnLst>
    <dgm:cxn modelId="{50AE3FA8-27FE-4262-B65A-E81D65B0E3A6}" type="presOf" srcId="{97752D58-1F7C-44C9-8E21-78FC916ACC09}" destId="{9E7BF23C-02A6-4CE2-9086-2AFF9C41F796}" srcOrd="0" destOrd="0" presId="urn:microsoft.com/office/officeart/2005/8/layout/vList2"/>
    <dgm:cxn modelId="{D075FD43-03D1-40D0-A702-596008A53ED8}" type="presOf" srcId="{87858FB8-AB9E-487C-BDA0-44FE01E02A82}" destId="{437B914C-F36C-4303-B230-40274972A1BD}" srcOrd="0" destOrd="0" presId="urn:microsoft.com/office/officeart/2005/8/layout/vList2"/>
    <dgm:cxn modelId="{86E2A45D-DC16-4597-A0D8-EA5FEA472F9F}" srcId="{87858FB8-AB9E-487C-BDA0-44FE01E02A82}" destId="{97752D58-1F7C-44C9-8E21-78FC916ACC09}" srcOrd="0" destOrd="0" parTransId="{406BC8E8-C6B0-428A-915C-71076AC96554}" sibTransId="{11BA3081-A8F7-4E06-A000-12D5008A030F}"/>
    <dgm:cxn modelId="{C5F52CDE-CAD2-4E37-A471-44337D334E7B}" type="presParOf" srcId="{437B914C-F36C-4303-B230-40274972A1BD}" destId="{9E7BF23C-02A6-4CE2-9086-2AFF9C41F7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C601A-83EC-4130-9BB3-8226233F6306}">
      <dsp:nvSpPr>
        <dsp:cNvPr id="0" name=""/>
        <dsp:cNvSpPr/>
      </dsp:nvSpPr>
      <dsp:spPr>
        <a:xfrm>
          <a:off x="0" y="51136"/>
          <a:ext cx="8424936" cy="5868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rtl="0">
            <a:lnSpc>
              <a:spcPct val="90000"/>
            </a:lnSpc>
            <a:spcBef>
              <a:spcPct val="0"/>
            </a:spcBef>
            <a:spcAft>
              <a:spcPct val="35000"/>
            </a:spcAft>
          </a:pPr>
          <a:r>
            <a:rPr lang="ru-RU" sz="5700" b="1" i="0" kern="1200" dirty="0" smtClean="0"/>
            <a:t>Нормативно- правовая основа деятельности в области образования</a:t>
          </a:r>
        </a:p>
        <a:p>
          <a:pPr lvl="0" algn="l" defTabSz="2533650" rtl="0">
            <a:lnSpc>
              <a:spcPct val="90000"/>
            </a:lnSpc>
            <a:spcBef>
              <a:spcPct val="0"/>
            </a:spcBef>
            <a:spcAft>
              <a:spcPct val="35000"/>
            </a:spcAft>
          </a:pPr>
          <a:endParaRPr lang="ru-RU" sz="5700" kern="1200" dirty="0"/>
        </a:p>
      </dsp:txBody>
      <dsp:txXfrm>
        <a:off x="286487" y="337623"/>
        <a:ext cx="7851962" cy="52957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A0FAC-9AA8-44EA-87B1-63571F07DB59}">
      <dsp:nvSpPr>
        <dsp:cNvPr id="0" name=""/>
        <dsp:cNvSpPr/>
      </dsp:nvSpPr>
      <dsp:spPr>
        <a:xfrm>
          <a:off x="0" y="11988"/>
          <a:ext cx="8229600"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i="0" kern="1200" smtClean="0"/>
            <a:t>Право учить детей и взрослых получат:</a:t>
          </a:r>
          <a:br>
            <a:rPr lang="ru-RU" sz="2800" b="1" i="0" kern="1200" smtClean="0"/>
          </a:br>
          <a:r>
            <a:rPr lang="ru-RU" sz="2800" b="1" i="0" kern="1200" smtClean="0"/>
            <a:t>(статья 23.Типы образовательных организаций)</a:t>
          </a:r>
          <a:endParaRPr lang="ru-RU" sz="2800" kern="1200"/>
        </a:p>
      </dsp:txBody>
      <dsp:txXfrm>
        <a:off x="71965" y="83953"/>
        <a:ext cx="8085670" cy="13302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241FB-EE3F-4C24-BE5D-90A9540847DE}">
      <dsp:nvSpPr>
        <dsp:cNvPr id="0" name=""/>
        <dsp:cNvSpPr/>
      </dsp:nvSpPr>
      <dsp:spPr>
        <a:xfrm>
          <a:off x="0" y="11654"/>
          <a:ext cx="7704856"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b="1" i="0" kern="1200" smtClean="0"/>
            <a:t>Организации, осуществляющие образовательную деятельность</a:t>
          </a:r>
          <a:endParaRPr lang="ru-RU" sz="2900" kern="1200"/>
        </a:p>
      </dsp:txBody>
      <dsp:txXfrm>
        <a:off x="54659" y="66313"/>
        <a:ext cx="7595538" cy="10103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2688F-BCF7-4513-B94E-48BCADE82150}">
      <dsp:nvSpPr>
        <dsp:cNvPr id="0" name=""/>
        <dsp:cNvSpPr/>
      </dsp:nvSpPr>
      <dsp:spPr>
        <a:xfrm>
          <a:off x="0" y="9943"/>
          <a:ext cx="7334201"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ru-RU" sz="3300" b="1" i="0" kern="1200" smtClean="0"/>
            <a:t>Содержание устава</a:t>
          </a:r>
          <a:endParaRPr lang="ru-RU" sz="3300" kern="1200"/>
        </a:p>
      </dsp:txBody>
      <dsp:txXfrm>
        <a:off x="37696" y="47639"/>
        <a:ext cx="7258809" cy="6968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C44C-E97B-4356-B010-367F97894DFB}">
      <dsp:nvSpPr>
        <dsp:cNvPr id="0" name=""/>
        <dsp:cNvSpPr/>
      </dsp:nvSpPr>
      <dsp:spPr>
        <a:xfrm>
          <a:off x="0" y="8401"/>
          <a:ext cx="8352927" cy="135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ru-RU" sz="3500" b="1" i="0" kern="1200" dirty="0" smtClean="0">
              <a:hlinkClick xmlns:r="http://schemas.openxmlformats.org/officeDocument/2006/relationships" r:id="rId1" action="ppaction://hlinkfile"/>
            </a:rPr>
            <a:t>Устав образовательной организации (статья 25)</a:t>
          </a:r>
          <a:endParaRPr lang="ru-RU" sz="3500" kern="1200" dirty="0"/>
        </a:p>
      </dsp:txBody>
      <dsp:txXfrm>
        <a:off x="65967" y="74368"/>
        <a:ext cx="8220993" cy="12194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E8E80-C2E8-4964-8963-D9B809C094E8}">
      <dsp:nvSpPr>
        <dsp:cNvPr id="0" name=""/>
        <dsp:cNvSpPr/>
      </dsp:nvSpPr>
      <dsp:spPr>
        <a:xfrm>
          <a:off x="0" y="16619"/>
          <a:ext cx="8280920" cy="123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b="1" i="0" kern="1200" dirty="0" smtClean="0"/>
            <a:t>Управление образовательной организацией (статья 26)</a:t>
          </a:r>
          <a:endParaRPr lang="ru-RU" sz="3200" kern="1200" dirty="0"/>
        </a:p>
      </dsp:txBody>
      <dsp:txXfrm>
        <a:off x="60313" y="76932"/>
        <a:ext cx="8160294" cy="11148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D381E-D8F2-4384-84D9-CAADC9270C23}">
      <dsp:nvSpPr>
        <dsp:cNvPr id="0" name=""/>
        <dsp:cNvSpPr/>
      </dsp:nvSpPr>
      <dsp:spPr>
        <a:xfrm>
          <a:off x="0" y="40426"/>
          <a:ext cx="7982273" cy="51757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l" defTabSz="2844800" rtl="0">
            <a:lnSpc>
              <a:spcPct val="90000"/>
            </a:lnSpc>
            <a:spcBef>
              <a:spcPct val="0"/>
            </a:spcBef>
            <a:spcAft>
              <a:spcPct val="35000"/>
            </a:spcAft>
          </a:pPr>
          <a:r>
            <a:rPr lang="ru-RU" sz="6400" b="1" i="0" kern="1200" dirty="0" smtClean="0"/>
            <a:t>Приоритетные направления  развития общего образования </a:t>
          </a:r>
          <a:endParaRPr lang="ru-RU" sz="6400" b="1" i="0" kern="1200" dirty="0"/>
        </a:p>
      </dsp:txBody>
      <dsp:txXfrm>
        <a:off x="252658" y="293084"/>
        <a:ext cx="7476957" cy="46704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8569B-742F-4570-933D-3BAC3B23FF6D}">
      <dsp:nvSpPr>
        <dsp:cNvPr id="0" name=""/>
        <dsp:cNvSpPr/>
      </dsp:nvSpPr>
      <dsp:spPr>
        <a:xfrm>
          <a:off x="0" y="11697"/>
          <a:ext cx="7622233" cy="1560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i="0" kern="1200" dirty="0" smtClean="0"/>
            <a:t>НАЦИОНАЛЬНАЯ СТРАТЕГИЯ</a:t>
          </a:r>
          <a:br>
            <a:rPr lang="ru-RU" sz="2300" b="1" i="0" kern="1200" dirty="0" smtClean="0"/>
          </a:br>
          <a:r>
            <a:rPr lang="ru-RU" sz="2300" b="1" i="0" kern="1200" dirty="0" smtClean="0"/>
            <a:t>ДЕЙСТВИЙ В ИНТЕРЕСАХ ДЕТЕЙ</a:t>
          </a:r>
          <a:br>
            <a:rPr lang="ru-RU" sz="2300" b="1" i="0" kern="1200" dirty="0" smtClean="0"/>
          </a:br>
          <a:r>
            <a:rPr lang="ru-RU" sz="2300" b="1" i="0" kern="1200" dirty="0" smtClean="0"/>
            <a:t>НА 2012 - 2017 ГОДЫ</a:t>
          </a:r>
          <a:br>
            <a:rPr lang="ru-RU" sz="2300" b="1" i="0" kern="1200" dirty="0" smtClean="0"/>
          </a:br>
          <a:endParaRPr lang="ru-RU" sz="2300" b="1" i="0" kern="1200" dirty="0"/>
        </a:p>
      </dsp:txBody>
      <dsp:txXfrm>
        <a:off x="76191" y="87888"/>
        <a:ext cx="7469851" cy="1408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5C432-C145-478B-B0FA-62429A341B45}">
      <dsp:nvSpPr>
        <dsp:cNvPr id="0" name=""/>
        <dsp:cNvSpPr/>
      </dsp:nvSpPr>
      <dsp:spPr>
        <a:xfrm>
          <a:off x="0" y="22067"/>
          <a:ext cx="7992888" cy="1900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i="0" kern="1200" dirty="0" smtClean="0"/>
            <a:t>ОСНОВНЫЕ НАПРАВЛЕНИЯ</a:t>
          </a:r>
          <a:br>
            <a:rPr lang="ru-RU" sz="2800" b="1" i="0" kern="1200" dirty="0" smtClean="0"/>
          </a:br>
          <a:r>
            <a:rPr lang="ru-RU" sz="2800" b="1" i="0" kern="1200" dirty="0" smtClean="0"/>
            <a:t>ДЕЯТЕЛЬНОСТИ ПРАВИТЕЛЬСТВА РОССИЙСКОЙ ФЕДЕРАЦИИ</a:t>
          </a:r>
          <a:br>
            <a:rPr lang="ru-RU" sz="2800" b="1" i="0" kern="1200" dirty="0" smtClean="0"/>
          </a:br>
          <a:r>
            <a:rPr lang="ru-RU" sz="2800" b="1" i="0" kern="1200" dirty="0" smtClean="0"/>
            <a:t>НА ПЕРИОД ДО 2018 ГОДА</a:t>
          </a:r>
          <a:endParaRPr lang="ru-RU" sz="2800" kern="1200" dirty="0"/>
        </a:p>
      </dsp:txBody>
      <dsp:txXfrm>
        <a:off x="92754" y="114821"/>
        <a:ext cx="7807380" cy="1714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2E08E-1C64-4680-A09E-86F946D22324}">
      <dsp:nvSpPr>
        <dsp:cNvPr id="0" name=""/>
        <dsp:cNvSpPr/>
      </dsp:nvSpPr>
      <dsp:spPr>
        <a:xfrm>
          <a:off x="0" y="7550"/>
          <a:ext cx="7622232" cy="14250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i="0" kern="1200" dirty="0" smtClean="0"/>
            <a:t>ГОСУДАРСТВЕННАЯ ПРОГРАММА РОССИЙСКОЙ ФЕДЕРАЦИИ</a:t>
          </a:r>
          <a:br>
            <a:rPr lang="ru-RU" sz="2100" b="1" i="0" kern="1200" dirty="0" smtClean="0"/>
          </a:br>
          <a:r>
            <a:rPr lang="ru-RU" sz="2100" b="1" i="0" kern="1200" dirty="0" smtClean="0"/>
            <a:t>«РАЗВИТИЕ ОБРАЗОВАНИЯ»</a:t>
          </a:r>
          <a:br>
            <a:rPr lang="ru-RU" sz="2100" b="1" i="0" kern="1200" dirty="0" smtClean="0"/>
          </a:br>
          <a:r>
            <a:rPr lang="ru-RU" sz="2100" b="1" i="0" kern="1200" dirty="0" smtClean="0"/>
            <a:t>НА 2013 - 2020 ГОДЫ</a:t>
          </a:r>
          <a:endParaRPr lang="ru-RU" sz="2100" b="1" i="0" kern="1200" dirty="0"/>
        </a:p>
      </dsp:txBody>
      <dsp:txXfrm>
        <a:off x="69566" y="77116"/>
        <a:ext cx="7483100" cy="12859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9FFBA-05C9-4980-92C5-FE5B03259DFF}">
      <dsp:nvSpPr>
        <dsp:cNvPr id="0" name=""/>
        <dsp:cNvSpPr/>
      </dsp:nvSpPr>
      <dsp:spPr>
        <a:xfrm>
          <a:off x="-5862135" y="-897147"/>
          <a:ext cx="6978870" cy="6978870"/>
        </a:xfrm>
        <a:prstGeom prst="blockArc">
          <a:avLst>
            <a:gd name="adj1" fmla="val 18900000"/>
            <a:gd name="adj2" fmla="val 2700000"/>
            <a:gd name="adj3" fmla="val 310"/>
          </a:avLst>
        </a:prstGeom>
        <a:noFill/>
        <a:ln w="25400" cap="flat" cmpd="sng" algn="ctr">
          <a:solidFill>
            <a:srgbClr val="D2EDF8"/>
          </a:solidFill>
          <a:prstDash val="solid"/>
        </a:ln>
        <a:effectLst/>
      </dsp:spPr>
      <dsp:style>
        <a:lnRef idx="2">
          <a:scrgbClr r="0" g="0" b="0"/>
        </a:lnRef>
        <a:fillRef idx="0">
          <a:scrgbClr r="0" g="0" b="0"/>
        </a:fillRef>
        <a:effectRef idx="0">
          <a:scrgbClr r="0" g="0" b="0"/>
        </a:effectRef>
        <a:fontRef idx="minor"/>
      </dsp:style>
    </dsp:sp>
    <dsp:sp modelId="{C6CA0F52-0F96-4A88-A6CA-A8BC6680F96B}">
      <dsp:nvSpPr>
        <dsp:cNvPr id="0" name=""/>
        <dsp:cNvSpPr/>
      </dsp:nvSpPr>
      <dsp:spPr>
        <a:xfrm>
          <a:off x="488086" y="323932"/>
          <a:ext cx="8224004" cy="648279"/>
        </a:xfrm>
        <a:prstGeom prst="rect">
          <a:avLst/>
        </a:prstGeom>
        <a:solidFill>
          <a:srgbClr val="3DB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just" defTabSz="889000" rtl="0">
            <a:lnSpc>
              <a:spcPct val="90000"/>
            </a:lnSpc>
            <a:spcBef>
              <a:spcPct val="0"/>
            </a:spcBef>
            <a:spcAft>
              <a:spcPct val="35000"/>
            </a:spcAft>
          </a:pPr>
          <a:r>
            <a:rPr lang="ru-RU" sz="2000" b="1" kern="1200" dirty="0" smtClean="0"/>
            <a:t>Школьное образование остается бесплатным</a:t>
          </a:r>
          <a:endParaRPr lang="ru-RU" sz="2000" b="1" kern="1200" dirty="0"/>
        </a:p>
      </dsp:txBody>
      <dsp:txXfrm>
        <a:off x="488086" y="323932"/>
        <a:ext cx="8224004" cy="648279"/>
      </dsp:txXfrm>
    </dsp:sp>
    <dsp:sp modelId="{6DB2A0BD-05F0-4875-ABD7-326A5D3619BF}">
      <dsp:nvSpPr>
        <dsp:cNvPr id="0" name=""/>
        <dsp:cNvSpPr/>
      </dsp:nvSpPr>
      <dsp:spPr>
        <a:xfrm>
          <a:off x="102319" y="220393"/>
          <a:ext cx="810349" cy="810349"/>
        </a:xfrm>
        <a:prstGeom prst="ellipse">
          <a:avLst/>
        </a:prstGeom>
        <a:solidFill>
          <a:srgbClr val="FFD257"/>
        </a:solidFill>
        <a:ln w="25400" cap="flat" cmpd="sng" algn="ctr">
          <a:solidFill>
            <a:srgbClr val="D2EDF8"/>
          </a:solidFill>
          <a:prstDash val="solid"/>
        </a:ln>
        <a:effectLst/>
      </dsp:spPr>
      <dsp:style>
        <a:lnRef idx="2">
          <a:scrgbClr r="0" g="0" b="0"/>
        </a:lnRef>
        <a:fillRef idx="1">
          <a:scrgbClr r="0" g="0" b="0"/>
        </a:fillRef>
        <a:effectRef idx="0">
          <a:scrgbClr r="0" g="0" b="0"/>
        </a:effectRef>
        <a:fontRef idx="minor"/>
      </dsp:style>
    </dsp:sp>
    <dsp:sp modelId="{3DFB7E57-2126-477B-B3DF-4004114FC13F}">
      <dsp:nvSpPr>
        <dsp:cNvPr id="0" name=""/>
        <dsp:cNvSpPr/>
      </dsp:nvSpPr>
      <dsp:spPr>
        <a:xfrm>
          <a:off x="907852" y="1305822"/>
          <a:ext cx="7759466" cy="648279"/>
        </a:xfrm>
        <a:prstGeom prst="rect">
          <a:avLst/>
        </a:prstGeom>
        <a:solidFill>
          <a:srgbClr val="3DB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just" defTabSz="889000" rtl="0">
            <a:lnSpc>
              <a:spcPct val="90000"/>
            </a:lnSpc>
            <a:spcBef>
              <a:spcPct val="0"/>
            </a:spcBef>
            <a:spcAft>
              <a:spcPct val="35000"/>
            </a:spcAft>
          </a:pPr>
          <a:r>
            <a:rPr lang="ru-RU" sz="2000" b="1" kern="1200" dirty="0" smtClean="0"/>
            <a:t>Дошкольное образование – первый уровень общего образования</a:t>
          </a:r>
          <a:endParaRPr lang="ru-RU" sz="2000" b="1" kern="1200" dirty="0"/>
        </a:p>
      </dsp:txBody>
      <dsp:txXfrm>
        <a:off x="907852" y="1305822"/>
        <a:ext cx="7759466" cy="648279"/>
      </dsp:txXfrm>
    </dsp:sp>
    <dsp:sp modelId="{53276322-9094-4AD4-9A70-6EC49F78BDE3}">
      <dsp:nvSpPr>
        <dsp:cNvPr id="0" name=""/>
        <dsp:cNvSpPr/>
      </dsp:nvSpPr>
      <dsp:spPr>
        <a:xfrm>
          <a:off x="547449" y="1215005"/>
          <a:ext cx="810349" cy="810349"/>
        </a:xfrm>
        <a:prstGeom prst="ellipse">
          <a:avLst/>
        </a:prstGeom>
        <a:solidFill>
          <a:srgbClr val="FFD257"/>
        </a:solidFill>
        <a:ln w="25400" cap="flat" cmpd="sng" algn="ctr">
          <a:solidFill>
            <a:srgbClr val="D2EDF8"/>
          </a:solidFill>
          <a:prstDash val="solid"/>
        </a:ln>
        <a:effectLst/>
      </dsp:spPr>
      <dsp:style>
        <a:lnRef idx="2">
          <a:scrgbClr r="0" g="0" b="0"/>
        </a:lnRef>
        <a:fillRef idx="1">
          <a:scrgbClr r="0" g="0" b="0"/>
        </a:fillRef>
        <a:effectRef idx="0">
          <a:scrgbClr r="0" g="0" b="0"/>
        </a:effectRef>
        <a:fontRef idx="minor"/>
      </dsp:style>
    </dsp:sp>
    <dsp:sp modelId="{E2761BCB-A2C8-4B39-9B8C-5576557CB83B}">
      <dsp:nvSpPr>
        <dsp:cNvPr id="0" name=""/>
        <dsp:cNvSpPr/>
      </dsp:nvSpPr>
      <dsp:spPr>
        <a:xfrm>
          <a:off x="1095200" y="2268148"/>
          <a:ext cx="7616891" cy="648279"/>
        </a:xfrm>
        <a:prstGeom prst="rect">
          <a:avLst/>
        </a:prstGeom>
        <a:solidFill>
          <a:srgbClr val="3DB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just" defTabSz="889000" rtl="0">
            <a:lnSpc>
              <a:spcPct val="90000"/>
            </a:lnSpc>
            <a:spcBef>
              <a:spcPct val="0"/>
            </a:spcBef>
            <a:spcAft>
              <a:spcPct val="35000"/>
            </a:spcAft>
          </a:pPr>
          <a:r>
            <a:rPr lang="ru-RU" sz="2000" b="1" kern="1200" dirty="0" smtClean="0"/>
            <a:t>Муниципалитеты обязаны предоставить ребенку место</a:t>
          </a:r>
        </a:p>
        <a:p>
          <a:pPr lvl="0" algn="just" defTabSz="889000" rtl="0">
            <a:lnSpc>
              <a:spcPct val="90000"/>
            </a:lnSpc>
            <a:spcBef>
              <a:spcPct val="0"/>
            </a:spcBef>
            <a:spcAft>
              <a:spcPct val="35000"/>
            </a:spcAft>
          </a:pPr>
          <a:r>
            <a:rPr lang="ru-RU" sz="2000" b="1" kern="1200" dirty="0" smtClean="0"/>
            <a:t> в первом классе</a:t>
          </a:r>
          <a:endParaRPr lang="ru-RU" sz="2000" b="1" kern="1200" dirty="0"/>
        </a:p>
      </dsp:txBody>
      <dsp:txXfrm>
        <a:off x="1095200" y="2268148"/>
        <a:ext cx="7616891" cy="648279"/>
      </dsp:txXfrm>
    </dsp:sp>
    <dsp:sp modelId="{AF914EE7-F07A-42FF-8EA3-88F69C83BC4B}">
      <dsp:nvSpPr>
        <dsp:cNvPr id="0" name=""/>
        <dsp:cNvSpPr/>
      </dsp:nvSpPr>
      <dsp:spPr>
        <a:xfrm>
          <a:off x="690025" y="2187113"/>
          <a:ext cx="810349" cy="810349"/>
        </a:xfrm>
        <a:prstGeom prst="ellipse">
          <a:avLst/>
        </a:prstGeom>
        <a:solidFill>
          <a:srgbClr val="FFD257"/>
        </a:solidFill>
        <a:ln w="25400" cap="flat" cmpd="sng" algn="ctr">
          <a:solidFill>
            <a:srgbClr val="D2EDF8"/>
          </a:solidFill>
          <a:prstDash val="solid"/>
        </a:ln>
        <a:effectLst/>
      </dsp:spPr>
      <dsp:style>
        <a:lnRef idx="2">
          <a:scrgbClr r="0" g="0" b="0"/>
        </a:lnRef>
        <a:fillRef idx="1">
          <a:scrgbClr r="0" g="0" b="0"/>
        </a:fillRef>
        <a:effectRef idx="0">
          <a:scrgbClr r="0" g="0" b="0"/>
        </a:effectRef>
        <a:fontRef idx="minor"/>
      </dsp:style>
    </dsp:sp>
    <dsp:sp modelId="{CDEE1D38-D331-4D8A-94CD-621967630C37}">
      <dsp:nvSpPr>
        <dsp:cNvPr id="0" name=""/>
        <dsp:cNvSpPr/>
      </dsp:nvSpPr>
      <dsp:spPr>
        <a:xfrm>
          <a:off x="952624" y="3240256"/>
          <a:ext cx="7759466" cy="648279"/>
        </a:xfrm>
        <a:prstGeom prst="rect">
          <a:avLst/>
        </a:prstGeom>
        <a:solidFill>
          <a:srgbClr val="3DB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l" defTabSz="889000" rtl="0">
            <a:lnSpc>
              <a:spcPct val="90000"/>
            </a:lnSpc>
            <a:spcBef>
              <a:spcPct val="0"/>
            </a:spcBef>
            <a:spcAft>
              <a:spcPct val="35000"/>
            </a:spcAft>
          </a:pPr>
          <a:r>
            <a:rPr lang="ru-RU" sz="2000" b="1" kern="1200" dirty="0" smtClean="0"/>
            <a:t>Учитываются индивидуальные потребности учащихся</a:t>
          </a:r>
          <a:endParaRPr lang="ru-RU" sz="2000" b="1" kern="1200" dirty="0"/>
        </a:p>
      </dsp:txBody>
      <dsp:txXfrm>
        <a:off x="952624" y="3240256"/>
        <a:ext cx="7759466" cy="648279"/>
      </dsp:txXfrm>
    </dsp:sp>
    <dsp:sp modelId="{EF739B0B-07FC-4B9C-AD8C-804FA832CD22}">
      <dsp:nvSpPr>
        <dsp:cNvPr id="0" name=""/>
        <dsp:cNvSpPr/>
      </dsp:nvSpPr>
      <dsp:spPr>
        <a:xfrm>
          <a:off x="547449" y="3159221"/>
          <a:ext cx="810349" cy="810349"/>
        </a:xfrm>
        <a:prstGeom prst="ellipse">
          <a:avLst/>
        </a:prstGeom>
        <a:solidFill>
          <a:srgbClr val="FFD257"/>
        </a:solidFill>
        <a:ln w="25400" cap="flat" cmpd="sng" algn="ctr">
          <a:solidFill>
            <a:srgbClr val="D2EDF8"/>
          </a:solidFill>
          <a:prstDash val="solid"/>
        </a:ln>
        <a:effectLst/>
      </dsp:spPr>
      <dsp:style>
        <a:lnRef idx="2">
          <a:scrgbClr r="0" g="0" b="0"/>
        </a:lnRef>
        <a:fillRef idx="1">
          <a:scrgbClr r="0" g="0" b="0"/>
        </a:fillRef>
        <a:effectRef idx="0">
          <a:scrgbClr r="0" g="0" b="0"/>
        </a:effectRef>
        <a:fontRef idx="minor"/>
      </dsp:style>
    </dsp:sp>
    <dsp:sp modelId="{ABD46BD8-6D4E-4528-8C21-266F3584D5B0}">
      <dsp:nvSpPr>
        <dsp:cNvPr id="0" name=""/>
        <dsp:cNvSpPr/>
      </dsp:nvSpPr>
      <dsp:spPr>
        <a:xfrm>
          <a:off x="488086" y="4212364"/>
          <a:ext cx="8224004" cy="648279"/>
        </a:xfrm>
        <a:prstGeom prst="rect">
          <a:avLst/>
        </a:prstGeom>
        <a:solidFill>
          <a:srgbClr val="3DB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l" defTabSz="889000" rtl="0">
            <a:lnSpc>
              <a:spcPct val="90000"/>
            </a:lnSpc>
            <a:spcBef>
              <a:spcPct val="0"/>
            </a:spcBef>
            <a:spcAft>
              <a:spcPct val="35000"/>
            </a:spcAft>
          </a:pPr>
          <a:r>
            <a:rPr lang="ru-RU" sz="2000" b="1" kern="1200" dirty="0" smtClean="0"/>
            <a:t>Учителя получили особый статус</a:t>
          </a:r>
          <a:endParaRPr lang="ru-RU" sz="2000" b="1" kern="1200" dirty="0"/>
        </a:p>
      </dsp:txBody>
      <dsp:txXfrm>
        <a:off x="488086" y="4212364"/>
        <a:ext cx="8224004" cy="648279"/>
      </dsp:txXfrm>
    </dsp:sp>
    <dsp:sp modelId="{793D5404-D627-4683-97FD-0F3B5B2F480D}">
      <dsp:nvSpPr>
        <dsp:cNvPr id="0" name=""/>
        <dsp:cNvSpPr/>
      </dsp:nvSpPr>
      <dsp:spPr>
        <a:xfrm>
          <a:off x="82911" y="4131329"/>
          <a:ext cx="810349" cy="810349"/>
        </a:xfrm>
        <a:prstGeom prst="ellipse">
          <a:avLst/>
        </a:prstGeom>
        <a:solidFill>
          <a:srgbClr val="FFD257"/>
        </a:solidFill>
        <a:ln w="25400" cap="flat" cmpd="sng" algn="ctr">
          <a:solidFill>
            <a:srgbClr val="D2EDF8"/>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4FF74-9907-4F3A-9B86-7F81EF7D4A5B}">
      <dsp:nvSpPr>
        <dsp:cNvPr id="0" name=""/>
        <dsp:cNvSpPr/>
      </dsp:nvSpPr>
      <dsp:spPr>
        <a:xfrm>
          <a:off x="0" y="11654"/>
          <a:ext cx="7632848"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b="1" i="0" kern="1200" smtClean="0"/>
            <a:t>Какие права обеспечивает</a:t>
          </a:r>
          <a:br>
            <a:rPr lang="ru-RU" sz="2900" b="1" i="0" kern="1200" smtClean="0"/>
          </a:br>
          <a:r>
            <a:rPr lang="ru-RU" sz="2900" b="1" i="0" kern="1200" smtClean="0"/>
            <a:t>новый закон?</a:t>
          </a:r>
          <a:endParaRPr lang="ru-RU" sz="2900" kern="1200"/>
        </a:p>
      </dsp:txBody>
      <dsp:txXfrm>
        <a:off x="54659" y="66313"/>
        <a:ext cx="7523530" cy="1010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BFEFA-AA75-4E0F-A5BB-20DF1D645E36}">
      <dsp:nvSpPr>
        <dsp:cNvPr id="0" name=""/>
        <dsp:cNvSpPr/>
      </dsp:nvSpPr>
      <dsp:spPr>
        <a:xfrm>
          <a:off x="0" y="72964"/>
          <a:ext cx="8229600" cy="1006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ru-RU" sz="4300" b="1" i="0" kern="1200" smtClean="0"/>
            <a:t>Уровни общего образования</a:t>
          </a:r>
          <a:endParaRPr lang="ru-RU" sz="4300" kern="1200"/>
        </a:p>
      </dsp:txBody>
      <dsp:txXfrm>
        <a:off x="49119" y="122083"/>
        <a:ext cx="8131362" cy="9079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BF23C-02A6-4CE2-9086-2AFF9C41F796}">
      <dsp:nvSpPr>
        <dsp:cNvPr id="0" name=""/>
        <dsp:cNvSpPr/>
      </dsp:nvSpPr>
      <dsp:spPr>
        <a:xfrm>
          <a:off x="0" y="38048"/>
          <a:ext cx="82296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u-RU" sz="3000" b="1" i="0" kern="1200" smtClean="0"/>
            <a:t>Уровни профессионального образования</a:t>
          </a:r>
          <a:endParaRPr lang="ru-RU" sz="3000" kern="1200"/>
        </a:p>
      </dsp:txBody>
      <dsp:txXfrm>
        <a:off x="34269" y="72317"/>
        <a:ext cx="8161062" cy="633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1C455-5917-4434-92BC-D26926E48A31}" type="datetimeFigureOut">
              <a:rPr lang="ru-RU" smtClean="0"/>
              <a:pPr/>
              <a:t>19.06.2017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45753-27D7-49F3-8DE8-7F01EDEC687C}" type="slidenum">
              <a:rPr lang="ru-RU" smtClean="0"/>
              <a:pPr/>
              <a:t>‹#›</a:t>
            </a:fld>
            <a:endParaRPr lang="ru-RU"/>
          </a:p>
        </p:txBody>
      </p:sp>
    </p:spTree>
    <p:extLst>
      <p:ext uri="{BB962C8B-B14F-4D97-AF65-F5344CB8AC3E}">
        <p14:creationId xmlns:p14="http://schemas.microsoft.com/office/powerpoint/2010/main" val="209639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686345D-7437-427A-877D-44ACF8C5C2D6}"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347614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945753-27D7-49F3-8DE8-7F01EDEC687C}" type="slidenum">
              <a:rPr lang="ru-RU" smtClean="0"/>
              <a:pPr/>
              <a:t>17</a:t>
            </a:fld>
            <a:endParaRPr lang="ru-RU"/>
          </a:p>
        </p:txBody>
      </p:sp>
    </p:spTree>
    <p:extLst>
      <p:ext uri="{BB962C8B-B14F-4D97-AF65-F5344CB8AC3E}">
        <p14:creationId xmlns:p14="http://schemas.microsoft.com/office/powerpoint/2010/main" val="407320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1319213" y="877888"/>
            <a:ext cx="4219575" cy="3165475"/>
          </a:xfrm>
          <a:solidFill>
            <a:srgbClr val="FFFFFF"/>
          </a:solidFill>
          <a:ln>
            <a:solidFill>
              <a:srgbClr val="000000"/>
            </a:solidFill>
            <a:miter lim="800000"/>
          </a:ln>
        </p:spPr>
      </p:sp>
      <p:sp>
        <p:nvSpPr>
          <p:cNvPr id="81923" name="Rectangle 2"/>
          <p:cNvSpPr>
            <a:spLocks noGrp="1" noChangeArrowheads="1"/>
          </p:cNvSpPr>
          <p:nvPr>
            <p:ph type="body" idx="1"/>
          </p:nvPr>
        </p:nvSpPr>
        <p:spPr>
          <a:xfrm>
            <a:off x="1061392" y="4350019"/>
            <a:ext cx="4740978" cy="3512328"/>
          </a:xfrm>
          <a:noFill/>
        </p:spPr>
        <p:txBody>
          <a:bodyPr wrap="none" anchor="ctr"/>
          <a:lstStyle/>
          <a:p>
            <a:endParaRPr lang="ru-RU" dirty="0" smtClean="0">
              <a:latin typeface="Times New Roman" pitchFamily="18" charset="0"/>
            </a:endParaRPr>
          </a:p>
        </p:txBody>
      </p:sp>
    </p:spTree>
    <p:extLst>
      <p:ext uri="{BB962C8B-B14F-4D97-AF65-F5344CB8AC3E}">
        <p14:creationId xmlns:p14="http://schemas.microsoft.com/office/powerpoint/2010/main" val="383428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CBF155C-9776-4BF6-B2DC-BC9878A2E278}" type="datetimeFigureOut">
              <a:rPr lang="ru-RU" smtClean="0"/>
              <a:pPr>
                <a:defRPr/>
              </a:pPr>
              <a:t>19.06.2017</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872B537-AA5D-4F43-A9C8-FF8489202FD5}"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56EF373D-853C-4A9B-9CC9-7796ACA7983D}" type="datetimeFigureOut">
              <a:rPr lang="ru-RU" smtClean="0"/>
              <a:pPr>
                <a:defRPr/>
              </a:pPr>
              <a:t>19.06.2017</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1122108-2305-49C4-B749-A2728ECA33A3}"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448991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41215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54992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65537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538657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04913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51063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693030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41656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9988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3E1F945-5754-4AB6-AD39-C3EEF093A39D}" type="datetimeFigureOut">
              <a:rPr lang="ru-RU" smtClean="0"/>
              <a:pPr>
                <a:defRPr/>
              </a:pPr>
              <a:t>19.06.2017</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500CB8D-5D20-4B7B-8CEE-AC7BA5E1E44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24434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21615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529633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843015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83186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337578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985984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914359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69962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7504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0334" y="3429001"/>
            <a:ext cx="7772400" cy="1470025"/>
          </a:xfrm>
          <a:prstGeom prst="rect">
            <a:avLst/>
          </a:prstGeom>
        </p:spPr>
        <p:txBody>
          <a:bodyPr/>
          <a:lstStyle>
            <a:lvl1pPr>
              <a:defRPr sz="4400">
                <a:solidFill>
                  <a:srgbClr val="00B0F0"/>
                </a:solidFill>
                <a:effectLst>
                  <a:reflection blurRad="12700" stA="18000" endPos="45500" dist="38100" dir="5400000" sy="-100000" algn="bl" rotWithShape="0"/>
                </a:effectLst>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5013176"/>
            <a:ext cx="6400800" cy="6256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AD3F8F-FEFE-41C8-B993-05A91122C4D1}" type="datetime1">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8" name="Picture 2" descr="C:\Users\Juliana\Desktop\логотип-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2622" y="332656"/>
            <a:ext cx="2326412" cy="311656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4673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783682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953299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081184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346006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556164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862360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797197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4478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850085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6180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lvl1pPr>
              <a:defRPr>
                <a:solidFill>
                  <a:schemeClr val="tx2">
                    <a:lumMod val="75000"/>
                  </a:schemeClr>
                </a:solidFill>
                <a:latin typeface="+mn-lt"/>
              </a:defRPr>
            </a:lvl1pPr>
            <a:lvl2pPr>
              <a:defRPr>
                <a:solidFill>
                  <a:schemeClr val="tx2">
                    <a:lumMod val="75000"/>
                  </a:schemeClr>
                </a:solidFill>
                <a:latin typeface="+mn-lt"/>
              </a:defRPr>
            </a:lvl2pPr>
            <a:lvl3pPr>
              <a:defRPr>
                <a:solidFill>
                  <a:schemeClr val="tx2">
                    <a:lumMod val="75000"/>
                  </a:schemeClr>
                </a:solidFill>
                <a:latin typeface="+mn-lt"/>
              </a:defRPr>
            </a:lvl3pPr>
            <a:lvl4pPr>
              <a:defRPr>
                <a:solidFill>
                  <a:schemeClr val="tx2">
                    <a:lumMod val="75000"/>
                  </a:schemeClr>
                </a:solidFill>
                <a:latin typeface="+mn-lt"/>
              </a:defRPr>
            </a:lvl4pPr>
            <a:lvl5pPr>
              <a:defRPr>
                <a:solidFill>
                  <a:schemeClr val="tx2">
                    <a:lumMod val="75000"/>
                  </a:schemeClr>
                </a:solidFill>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ED65B5AE-CDB8-4709-A748-4650B6F02C8E}" type="datetime1">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9"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03849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231430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716158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201407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22705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505662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392602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44707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10861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37883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1886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FD9B1B-2C5D-41D2-9647-BB34F47B1D0D}" type="datetime1">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11" name="Picture 2" descr="C:\Users\Juliana\Desktop\логотип-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899" y="332656"/>
            <a:ext cx="1602321" cy="214653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965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33585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46956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323229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312666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473884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569290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629540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18588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88697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67859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AA0313-BAC7-4652-818C-F8AF5DD99276}" type="datetime1">
              <a:rPr lang="ru-RU" smtClean="0">
                <a:solidFill>
                  <a:prstClr val="black">
                    <a:tint val="75000"/>
                  </a:prstClr>
                </a:solidFill>
              </a:rPr>
              <a:pPr/>
              <a:t>19.06.2017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10"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717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831894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817246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303360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198036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851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384F50-EB82-42EF-9539-498EE6724479}" type="datetime1">
              <a:rPr lang="ru-RU" smtClean="0">
                <a:solidFill>
                  <a:prstClr val="black">
                    <a:tint val="75000"/>
                  </a:prstClr>
                </a:solidFill>
              </a:rPr>
              <a:pPr/>
              <a:t>19.06.2017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13"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9D1FBBC-11DE-4A3C-9169-1F5CE64A275A}" type="datetime1">
              <a:rPr lang="ru-RU" smtClean="0">
                <a:solidFill>
                  <a:prstClr val="black">
                    <a:tint val="75000"/>
                  </a:prstClr>
                </a:solidFill>
              </a:rPr>
              <a:pPr/>
              <a:t>19.06.2017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7"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9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493F68-0AB2-4915-A692-D0FE6B7E7D11}" type="datetime1">
              <a:rPr lang="ru-RU" smtClean="0">
                <a:solidFill>
                  <a:prstClr val="black">
                    <a:tint val="75000"/>
                  </a:prstClr>
                </a:solidFill>
              </a:rPr>
              <a:pPr/>
              <a:t>19.06.2017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9"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56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31E090-299D-47FD-810C-ADC26EDBCFB9}" type="datetime1">
              <a:rPr lang="ru-RU" smtClean="0">
                <a:solidFill>
                  <a:prstClr val="black">
                    <a:tint val="75000"/>
                  </a:prstClr>
                </a:solidFill>
              </a:rPr>
              <a:pPr/>
              <a:t>19.06.2017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97948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160070E-1AE5-47EA-89BB-24259A94D148}" type="datetimeFigureOut">
              <a:rPr lang="ru-RU" smtClean="0"/>
              <a:pPr>
                <a:defRPr/>
              </a:pPr>
              <a:t>19.06.2017</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BB6AE5F-CEB6-4B05-A10C-E8124C02146D}"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2C3F81-2D7A-4F0B-BF29-5A88572ABAC6}" type="datetime1">
              <a:rPr lang="ru-RU" smtClean="0">
                <a:solidFill>
                  <a:prstClr val="black">
                    <a:tint val="75000"/>
                  </a:prstClr>
                </a:solidFill>
              </a:rPr>
              <a:pPr/>
              <a:t>19.06.2017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13"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76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B1B9EE-8A1C-42AC-9AA1-EAC3D9CD2B21}" type="datetime1">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10"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98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A7BC3C-293E-4081-A8A1-52721434B76F}" type="datetime1">
              <a:rPr lang="ru-RU" smtClean="0">
                <a:solidFill>
                  <a:prstClr val="black">
                    <a:tint val="75000"/>
                  </a:prstClr>
                </a:solidFill>
              </a: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3C6BE5E-A015-4B63-99FB-7507A9DBA0AA}" type="slidenum">
              <a:rPr lang="ru-RU" smtClean="0">
                <a:solidFill>
                  <a:prstClr val="black"/>
                </a:solidFill>
              </a:rPr>
              <a:pPr/>
              <a:t>‹#›</a:t>
            </a:fld>
            <a:endParaRPr lang="ru-RU">
              <a:solidFill>
                <a:prstClr val="black"/>
              </a:solidFill>
            </a:endParaRPr>
          </a:p>
        </p:txBody>
      </p:sp>
      <p:pic>
        <p:nvPicPr>
          <p:cNvPr id="10" name="Picture 2" descr="C:\Users\Juliana\Desktop\логотип-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3" y="118520"/>
            <a:ext cx="966120" cy="129425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491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5747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5698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6406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0375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23203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92800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6011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5F2C5EBF-C10F-41A9-9441-47E653C087B2}" type="datetimeFigureOut">
              <a:rPr lang="ru-RU" smtClean="0"/>
              <a:pPr>
                <a:defRPr/>
              </a:pPr>
              <a:t>19.06.2017</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EA165D0-6EC6-4E96-A714-9794C6B31143}"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54317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45314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3361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72499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90654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69487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90961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2548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9442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5996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B19ABBFE-B5F7-479B-A702-81EEE08CD4AF}" type="datetimeFigureOut">
              <a:rPr lang="ru-RU" smtClean="0"/>
              <a:pPr>
                <a:defRPr/>
              </a:pPr>
              <a:t>19.06.2017</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4FC6AFC-437A-4FE2-BEFA-0683AFA3AEAB}"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98756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49729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43099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79386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61507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74733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77373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036652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9817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460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BD281FF1-30F6-441F-AA3B-9779D40614B9}" type="datetimeFigureOut">
              <a:rPr lang="ru-RU" smtClean="0"/>
              <a:pPr>
                <a:defRPr/>
              </a:pPr>
              <a:t>19.06.2017</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14F299C-C5DF-415D-B421-D05A21166D29}"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23567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61469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1501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28361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77625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40573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29945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45071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92005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97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EE4CD07E-17F3-4A27-8387-E3FBEF60148A}" type="datetimeFigureOut">
              <a:rPr lang="ru-RU" smtClean="0"/>
              <a:pPr>
                <a:defRPr/>
              </a:pPr>
              <a:t>19.06.2017</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A374B228-1C66-41DF-8A64-6209867285F1}"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0210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101987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0372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556413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11330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57050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6101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54538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71589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5184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6F41813-3886-47AD-AE0F-6E78907048DB}" type="datetimeFigureOut">
              <a:rPr lang="ru-RU" smtClean="0"/>
              <a:pPr>
                <a:defRPr/>
              </a:pPr>
              <a:t>19.06.2017</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05E8585-CF5E-4560-B771-C6E995CE305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6248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80076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64606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0892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67021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146521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56932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169869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92802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39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95ABD48-7CCE-4574-A743-FAF710C2F9D5}" type="datetimeFigureOut">
              <a:rPr lang="ru-RU" smtClean="0"/>
              <a:pPr>
                <a:defRPr/>
              </a:pPr>
              <a:t>19.06.2017</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2D91ED6-8C0E-4FB5-80DB-34F75DB403D1}"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09569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53651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88600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299182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86911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811221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62409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38959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36768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F155C-9776-4BF6-B2DC-BC9878A2E27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872B537-AA5D-4F43-A9C8-FF8489202F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6586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939499E9-5478-4E4C-98B5-711BA2116DE0}" type="datetimeFigureOut">
              <a:rPr lang="ru-RU" smtClean="0"/>
              <a:pPr>
                <a:defRPr/>
              </a:pPr>
              <a:t>19.06.2017</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0DD41E5-9A36-4D87-BFBB-8B499D26EBA6}"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60070E-1AE5-47EA-89BB-24259A94D148}"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B6AE5F-CEB6-4B05-A10C-E8124C0214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736353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2C5EBF-C10F-41A9-9441-47E653C087B2}"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165D0-6EC6-4E96-A714-9794C6B311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200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9ABBFE-B5F7-479B-A702-81EEE08CD4AF}"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4FC6AFC-437A-4FE2-BEFA-0683AFA3AE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098240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281FF1-30F6-441F-AA3B-9779D40614B9}" type="datetimeFigureOut">
              <a:rPr lang="ru-RU">
                <a:solidFill>
                  <a:prstClr val="black">
                    <a:tint val="75000"/>
                  </a:prstClr>
                </a:solidFill>
              </a:rPr>
              <a:pPr>
                <a:defRPr/>
              </a:pPr>
              <a:t>19.06.2017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14F299C-C5DF-415D-B421-D05A21166D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932415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4CD07E-17F3-4A27-8387-E3FBEF60148A}" type="datetimeFigureOut">
              <a:rPr lang="ru-RU">
                <a:solidFill>
                  <a:prstClr val="black">
                    <a:tint val="75000"/>
                  </a:prstClr>
                </a:solidFill>
              </a:rPr>
              <a:pPr>
                <a:defRPr/>
              </a:pPr>
              <a:t>19.06.2017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374B228-1C66-41DF-8A64-6209867285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70054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6F41813-3886-47AD-AE0F-6E78907048DB}" type="datetimeFigureOut">
              <a:rPr lang="ru-RU">
                <a:solidFill>
                  <a:prstClr val="black">
                    <a:tint val="75000"/>
                  </a:prstClr>
                </a:solidFill>
              </a:rPr>
              <a:pPr>
                <a:defRPr/>
              </a:pPr>
              <a:t>19.06.2017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05E8585-CF5E-4560-B771-C6E995CE305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63343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5ABD48-7CCE-4574-A743-FAF710C2F9D5}"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2D91ED6-8C0E-4FB5-80DB-34F75DB403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67173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499E9-5478-4E4C-98B5-711BA2116DE0}" type="datetimeFigureOut">
              <a:rPr lang="ru-RU">
                <a:solidFill>
                  <a:prstClr val="black">
                    <a:tint val="75000"/>
                  </a:prstClr>
                </a:solidFill>
              </a:rPr>
              <a:pPr>
                <a:defRPr/>
              </a:pPr>
              <a:t>19.06.2017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0DD41E5-9A36-4D87-BFBB-8B499D26EB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573142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EF373D-853C-4A9B-9CC9-7796ACA7983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122108-2305-49C4-B749-A2728ECA33A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72805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E1F945-5754-4AB6-AD39-C3EEF093A39D}"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00CB8D-5D20-4B7B-8CEE-AC7BA5E1E4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33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8FD4D94F-1DEE-40E0-B1C8-145F22395186}" type="datetimeFigureOut">
              <a:rPr lang="ru-RU" smtClean="0"/>
              <a:pPr>
                <a:defRPr/>
              </a:pPr>
              <a:t>19.06.2017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414A5557-E2F0-4E0E-B22D-D73A268667A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529896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422310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340226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30317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2138183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6" name="Номер слайда 5"/>
          <p:cNvSpPr>
            <a:spLocks noGrp="1"/>
          </p:cNvSpPr>
          <p:nvPr>
            <p:ph type="sldNum" sz="quarter" idx="4"/>
          </p:nvPr>
        </p:nvSpPr>
        <p:spPr>
          <a:xfrm>
            <a:off x="6553200" y="6453338"/>
            <a:ext cx="2133600" cy="365125"/>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pPr>
            <a:fld id="{A3C6BE5E-A015-4B63-99FB-7507A9DBA0AA}" type="slidenum">
              <a:rPr lang="ru-RU" smtClean="0">
                <a:solidFill>
                  <a:prstClr val="black"/>
                </a:solidFill>
                <a:latin typeface="Calibri"/>
              </a:rPr>
              <a:pPr fontAlgn="auto">
                <a:spcBef>
                  <a:spcPts val="0"/>
                </a:spcBef>
                <a:spcAft>
                  <a:spcPts val="0"/>
                </a:spcAft>
              </a:pPr>
              <a:t>‹#›</a:t>
            </a:fld>
            <a:endParaRPr lang="ru-RU">
              <a:solidFill>
                <a:prstClr val="black"/>
              </a:solidFill>
              <a:latin typeface="Calibri"/>
            </a:endParaRP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45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6BC9EFF-7C9B-41AF-A551-C69B540EF3C6}" type="datetime1">
              <a:rPr lang="ru-RU" smtClean="0">
                <a:solidFill>
                  <a:prstClr val="black">
                    <a:tint val="75000"/>
                  </a:prstClr>
                </a:solidFill>
                <a:latin typeface="Calibri"/>
              </a:rPr>
              <a:pPr fontAlgn="auto">
                <a:spcBef>
                  <a:spcPts val="0"/>
                </a:spcBef>
                <a:spcAft>
                  <a:spcPts val="0"/>
                </a:spcAft>
              </a:pPr>
              <a:t>19.06.2017</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0" y="64533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8" name="Прямоугольник 7"/>
          <p:cNvSpPr/>
          <p:nvPr/>
        </p:nvSpPr>
        <p:spPr>
          <a:xfrm>
            <a:off x="0" y="6813378"/>
            <a:ext cx="9144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dirty="0">
              <a:solidFill>
                <a:prstClr val="white"/>
              </a:solidFill>
            </a:endParaRPr>
          </a:p>
        </p:txBody>
      </p:sp>
    </p:spTree>
    <p:extLst>
      <p:ext uri="{BB962C8B-B14F-4D97-AF65-F5344CB8AC3E}">
        <p14:creationId xmlns:p14="http://schemas.microsoft.com/office/powerpoint/2010/main" val="26013314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hdr="0" ftr="0" dt="0"/>
  <p:txStyles>
    <p:titleStyle>
      <a:lvl1pPr algn="ctr" defTabSz="914400" rtl="0" eaLnBrk="1" latinLnBrk="0" hangingPunct="1">
        <a:spcBef>
          <a:spcPct val="0"/>
        </a:spcBef>
        <a:buNone/>
        <a:defRPr lang="ru-RU" sz="2400" b="1" kern="1200">
          <a:solidFill>
            <a:srgbClr val="00B0F0"/>
          </a:solidFill>
          <a:effectLst>
            <a:reflection blurRad="12700" stA="18000" endPos="45500" dist="381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48175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53680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169332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8764342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3845977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6395911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D4D94F-1DEE-40E0-B1C8-145F22395186}" type="datetimeFigureOut">
              <a:rPr lang="ru-RU">
                <a:solidFill>
                  <a:prstClr val="black">
                    <a:tint val="75000"/>
                  </a:prstClr>
                </a:solidFill>
              </a:rPr>
              <a:pPr>
                <a:defRPr/>
              </a:pPr>
              <a:t>19.06.2017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4A5557-E2F0-4E0E-B22D-D73A268667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028547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2" Type="http://schemas.openxmlformats.org/officeDocument/2006/relationships/hyperlink" Target="&#1053;&#1086;&#1088;&#1084;&#1072;&#1090;&#1080;&#1074;&#1085;&#1099;&#1077;%20&#1076;&#1086;&#1082;&#1091;&#1084;&#1077;&#1085;&#1090;&#1099;%20&#1087;&#1086;%20&#1072;&#1090;&#1090;&#1077;&#1089;&#1090;&#1072;&#1094;&#1080;&#1080;%202013/&#1056;&#1072;&#1079;&#1098;&#1103;&#1089;&#1085;&#1077;&#1085;&#1080;&#1103;%20&#1087;&#1086;%20&#1087;&#1088;&#1080;&#1084;&#1077;&#1085;&#1077;&#1085;&#1080;&#1102;%20&#1055;&#1086;&#1088;&#1103;&#1076;&#1082;&#1072;%20&#1072;&#1090;&#1090;&#1077;&#1089;&#1090;&#1072;&#1094;&#1080;&#1080;%20&#1087;&#1077;&#1076;&#1088;&#1072;&#1073;&#1086;&#1090;&#1085;&#1080;&#1082;&#1086;&#107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orld.fedpress.ru/sites/fedpress/files/oksjumoron/news/fb635e445528edd0f17c0f81807f6b54.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2.xml"/><Relationship Id="rId7" Type="http://schemas.openxmlformats.org/officeDocument/2006/relationships/image" Target="../media/image23.jpe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1051;&#1086;&#1082;&#1072;&#1083;&#1100;&#1085;&#1099;&#1077;%20&#1072;&#1082;&#1090;&#1099;%20&#1060;&#1080;&#1076;&#1072;&#1088;&#1086;&#1074;&#1072;%20&#1069;.&#1083;&#1077;&#1082;&#1094;&#1080;&#1103;%2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4.xml.rels><?xml version="1.0" encoding="UTF-8" standalone="yes"?>
<Relationships xmlns="http://schemas.openxmlformats.org/package/2006/relationships"><Relationship Id="rId8" Type="http://schemas.openxmlformats.org/officeDocument/2006/relationships/hyperlink" Target="&#1053;&#1086;&#1088;&#1084;&#1072;&#1090;&#1080;&#1074;&#1085;&#1099;&#1077;%20&#1076;&#1086;&#1082;&#1091;&#1084;&#1077;&#1085;&#1090;&#1099;%20&#1087;&#1086;%20&#1072;&#1090;&#1090;&#1077;&#1089;&#1090;&#1072;&#1094;&#1080;&#1080;%202013/&#1045;&#1076;&#1080;&#1085;&#1099;&#1081;_&#1082;&#1074;&#1072;&#1083;&#1080;&#1092;&#1080;&#1082;&#1072;&#1094;.&#1089;&#1087;&#1088;&#1072;&#1074;&#1086;&#1095;&#1085;&#1080;&#1082;_&#1076;&#1086;&#1083;&#1078;&#1085;&#1086;&#1089;&#1090;&#1077;&#1081;.docx" TargetMode="External"/><Relationship Id="rId3" Type="http://schemas.openxmlformats.org/officeDocument/2006/relationships/diagramLayout" Target="../diagrams/layout23.xml"/><Relationship Id="rId7" Type="http://schemas.openxmlformats.org/officeDocument/2006/relationships/hyperlink" Target="&#1057;&#1090;&#1072;&#1090;&#1100;&#1103;%2081.docx" TargetMode="Externa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5.xml.rels><?xml version="1.0" encoding="UTF-8" standalone="yes"?>
<Relationships xmlns="http://schemas.openxmlformats.org/package/2006/relationships"><Relationship Id="rId3" Type="http://schemas.openxmlformats.org/officeDocument/2006/relationships/hyperlink" Target="&#1053;&#1086;&#1088;&#1084;&#1072;&#1090;&#1080;&#1074;&#1085;&#1099;&#1077;%20&#1076;&#1086;&#1082;&#1091;&#1084;&#1077;&#1085;&#1090;&#1099;%20&#1087;&#1086;%20&#1072;&#1090;&#1090;&#1077;&#1089;&#1090;&#1072;&#1094;&#1080;&#1080;%202013/&#1056;&#1072;&#1079;&#1098;&#1103;&#1089;&#1085;&#1077;&#1085;&#1080;&#1103;%20&#1087;&#1086;%20&#1087;&#1088;&#1080;&#1084;&#1077;&#1085;&#1077;&#1085;&#1080;&#1102;%20&#1055;&#1086;&#1088;&#1103;&#1076;&#1082;&#1072;%20&#1072;&#1090;&#1090;&#1077;&#1089;&#1090;&#1072;&#1094;&#1080;&#1080;%20&#1087;&#1077;&#1076;&#1088;&#1072;&#1073;&#1086;&#1090;&#1085;&#1080;&#1082;&#1086;&#1074;.pdf" TargetMode="External"/><Relationship Id="rId2" Type="http://schemas.openxmlformats.org/officeDocument/2006/relationships/hyperlink" Target="&#1050;&#1086;&#1084;&#1084;&#1077;&#1085;&#1090;&#1072;&#1088;&#1080;&#1080;%20&#1087;&#1088;&#1086;&#1092;&#1089;&#1086;&#1102;&#1079;&#1086;&#1074;%20&#1087;&#1086;%20&#1072;&#1090;&#1090;&#1077;&#1089;&#1090;&#1072;&#1094;&#1080;&#1080;.doc" TargetMode="External"/><Relationship Id="rId1" Type="http://schemas.openxmlformats.org/officeDocument/2006/relationships/slideLayout" Target="../slideLayouts/slideLayout2.xml"/><Relationship Id="rId4" Type="http://schemas.openxmlformats.org/officeDocument/2006/relationships/hyperlink" Target="&#1054;&#1090;&#1088;&#1072;&#1089;&#1083;&#1077;&#1074;&#1086;&#1077;%20&#1089;&#1086;&#1075;&#1083;&#1072;&#1096;&#1077;&#1085;&#1080;&#1077;/239_Kom_otr_sogl_2015-17.doc"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1040;&#1090;&#1090;&#1077;&#1089;&#1090;&#1072;&#1094;&#1080;&#1103;%20&#1076;&#1089;%20&#1056;&#1086;&#1089;&#1089;&#1080;&#1085;&#1082;&#1072;.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consultantplus://offline/ref=7BD9F8B22C0912418FF587E9E4DFDA27FF30233EE21FC104F48DF42A37CAE5FC58BBC1A1C9lB41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1055;&#1086;&#1083;&#1086;&#1078;&#1077;&#1085;&#1080;&#1077;%20&#1087;&#1086;%20&#1088;&#1091;&#1082;&#1086;&#1074;&#1086;&#1076;&#1080;&#1090;&#1077;&#1083;&#1103;&#1084;/...&#1087;&#1086;&#1083;&#1086;&#1078;&#1077;&#1085;&#1080;&#1077;%20&#1072;&#1090;&#1090;%20&#1088;&#1091;&#1082;%20-%20&#1082;&#1086;&#1087;&#1080;&#1103;.docx" TargetMode="External"/><Relationship Id="rId2" Type="http://schemas.openxmlformats.org/officeDocument/2006/relationships/hyperlink" Target="&#1053;&#1086;&#1088;&#1084;&#1072;&#1090;&#1080;&#1074;&#1085;&#1099;&#1077;%20&#1076;&#1086;&#1082;&#1091;&#1084;&#1077;&#1085;&#1090;&#1099;%20&#1087;&#1086;%20&#1072;&#1090;&#1090;&#1077;&#1089;&#1090;&#1072;&#1094;&#1080;&#1080;%202013/&#1045;&#1076;&#1080;&#1085;&#1099;&#1081;_&#1082;&#1074;&#1072;&#1083;&#1080;&#1092;&#1080;&#1082;&#1072;&#1094;.&#1089;&#1087;&#1088;&#1072;&#1074;&#1086;&#1095;&#1085;&#1080;&#1082;_&#1076;&#1086;&#1083;&#1078;&#1085;&#1086;&#1089;&#1090;&#1077;&#1081;.doc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gs>
            <a:gs pos="60000">
              <a:schemeClr val="bg2">
                <a:tint val="95000"/>
                <a:shade val="100000"/>
                <a:satMod val="130000"/>
                <a:lumMod val="130000"/>
              </a:schemeClr>
            </a:gs>
            <a:gs pos="100000">
              <a:schemeClr val="bg2">
                <a:tint val="97000"/>
                <a:shade val="100000"/>
                <a:hueMod val="100000"/>
                <a:satMod val="14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267377982"/>
              </p:ext>
            </p:extLst>
          </p:nvPr>
        </p:nvGraphicFramePr>
        <p:xfrm>
          <a:off x="251520" y="338328"/>
          <a:ext cx="8424936" cy="597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990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b="20600"/>
          <a:stretch>
            <a:fillRect/>
          </a:stretch>
        </p:blipFill>
        <p:spPr bwMode="auto">
          <a:xfrm>
            <a:off x="0" y="0"/>
            <a:ext cx="9144000" cy="5445224"/>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7475" t="4200" r="74413" b="87400"/>
          <a:stretch>
            <a:fillRect/>
          </a:stretch>
        </p:blipFill>
        <p:spPr bwMode="auto">
          <a:xfrm>
            <a:off x="7308304" y="260648"/>
            <a:ext cx="1656184" cy="576064"/>
          </a:xfrm>
          <a:prstGeom prst="rect">
            <a:avLst/>
          </a:prstGeom>
          <a:noFill/>
          <a:ln w="9525">
            <a:noFill/>
            <a:miter lim="800000"/>
            <a:headEnd/>
            <a:tailEnd/>
          </a:ln>
        </p:spPr>
      </p:pic>
      <p:sp>
        <p:nvSpPr>
          <p:cNvPr id="5" name="Прямоугольник 4"/>
          <p:cNvSpPr/>
          <p:nvPr/>
        </p:nvSpPr>
        <p:spPr>
          <a:xfrm>
            <a:off x="0" y="1052736"/>
            <a:ext cx="9144000" cy="554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4" name="Picture 2"/>
          <p:cNvPicPr>
            <a:picLocks noChangeAspect="1" noChangeArrowheads="1"/>
          </p:cNvPicPr>
          <p:nvPr/>
        </p:nvPicPr>
        <p:blipFill>
          <a:blip r:embed="rId2" cstate="print"/>
          <a:srcRect l="3150" t="15750" r="3538" b="25850"/>
          <a:stretch>
            <a:fillRect/>
          </a:stretch>
        </p:blipFill>
        <p:spPr bwMode="auto">
          <a:xfrm>
            <a:off x="0" y="1142984"/>
            <a:ext cx="9146067" cy="5429288"/>
          </a:xfrm>
          <a:prstGeom prst="rect">
            <a:avLst/>
          </a:prstGeom>
          <a:noFill/>
          <a:ln w="9525">
            <a:noFill/>
            <a:miter lim="800000"/>
            <a:headEnd/>
            <a:tailEnd/>
          </a:ln>
        </p:spPr>
      </p:pic>
    </p:spTree>
    <p:extLst>
      <p:ext uri="{BB962C8B-B14F-4D97-AF65-F5344CB8AC3E}">
        <p14:creationId xmlns:p14="http://schemas.microsoft.com/office/powerpoint/2010/main" val="22299973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920879" cy="1224136"/>
          </a:xfrm>
          <a:solidFill>
            <a:schemeClr val="accent1"/>
          </a:solidFill>
        </p:spPr>
        <p:txBody>
          <a:bodyPr/>
          <a:lstStyle/>
          <a:p>
            <a:pPr algn="ctr"/>
            <a:r>
              <a:rPr lang="ru-RU" sz="3200" dirty="0" smtClean="0">
                <a:solidFill>
                  <a:schemeClr val="bg1">
                    <a:lumMod val="95000"/>
                  </a:schemeClr>
                </a:solidFill>
              </a:rPr>
              <a:t>Обязательная аттестация заместителей руководителей</a:t>
            </a:r>
            <a:endParaRPr lang="ru-RU" sz="3200" dirty="0">
              <a:solidFill>
                <a:schemeClr val="bg1">
                  <a:lumMod val="95000"/>
                </a:schemeClr>
              </a:solidFill>
            </a:endParaRPr>
          </a:p>
        </p:txBody>
      </p:sp>
      <p:sp>
        <p:nvSpPr>
          <p:cNvPr id="3" name="Содержимое 2"/>
          <p:cNvSpPr>
            <a:spLocks noGrp="1"/>
          </p:cNvSpPr>
          <p:nvPr>
            <p:ph sz="quarter" idx="13"/>
          </p:nvPr>
        </p:nvSpPr>
        <p:spPr>
          <a:xfrm>
            <a:off x="899592" y="1484784"/>
            <a:ext cx="7632848" cy="4968552"/>
          </a:xfrm>
        </p:spPr>
        <p:txBody>
          <a:bodyPr>
            <a:normAutofit/>
          </a:bodyPr>
          <a:lstStyle/>
          <a:p>
            <a:pPr algn="just"/>
            <a:r>
              <a:rPr lang="ru-RU" altLang="ru-RU" sz="2800" b="1" dirty="0" smtClean="0">
                <a:latin typeface="Times New Roman" pitchFamily="18" charset="0"/>
                <a:ea typeface="Calibri" pitchFamily="34" charset="0"/>
                <a:cs typeface="Times New Roman" pitchFamily="18" charset="0"/>
              </a:rPr>
              <a:t>Разъяснениям по применению Порядка аттестации </a:t>
            </a:r>
            <a:r>
              <a:rPr lang="ru-RU" altLang="ru-RU" sz="2800" b="1" dirty="0" smtClean="0">
                <a:latin typeface="Times New Roman" pitchFamily="18" charset="0"/>
                <a:ea typeface="Calibri" pitchFamily="34" charset="0"/>
                <a:cs typeface="Times New Roman" pitchFamily="18" charset="0"/>
                <a:hlinkClick r:id="rId2" action="ppaction://hlinkfile"/>
              </a:rPr>
              <a:t>педагогических</a:t>
            </a:r>
            <a:r>
              <a:rPr lang="ru-RU" altLang="ru-RU" sz="2800" b="1" dirty="0" smtClean="0">
                <a:latin typeface="Times New Roman" pitchFamily="18" charset="0"/>
                <a:ea typeface="Calibri" pitchFamily="34" charset="0"/>
                <a:cs typeface="Times New Roman" pitchFamily="18" charset="0"/>
              </a:rPr>
              <a:t> работников государственных и муниципальных образовательных учреждений</a:t>
            </a:r>
            <a:r>
              <a:rPr lang="ru-RU" altLang="ru-RU" sz="2800" dirty="0" smtClean="0">
                <a:latin typeface="Times New Roman" pitchFamily="18" charset="0"/>
                <a:ea typeface="Calibri" pitchFamily="34" charset="0"/>
                <a:cs typeface="Times New Roman" pitchFamily="18" charset="0"/>
              </a:rPr>
              <a:t>».</a:t>
            </a:r>
            <a:endParaRPr lang="ru-RU" altLang="ru-RU" sz="2800" dirty="0" smtClean="0">
              <a:latin typeface="Times New Roman" pitchFamily="18" charset="0"/>
              <a:cs typeface="Times New Roman" pitchFamily="18" charset="0"/>
            </a:endParaRPr>
          </a:p>
          <a:p>
            <a:pPr algn="just"/>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a:solidFill>
            <a:schemeClr val="accent1"/>
          </a:solidFill>
        </p:spPr>
        <p:txBody>
          <a:bodyPr/>
          <a:lstStyle/>
          <a:p>
            <a:r>
              <a:rPr lang="ru-RU" sz="3200" b="1" dirty="0" smtClean="0">
                <a:solidFill>
                  <a:schemeClr val="bg1"/>
                </a:solidFill>
                <a:latin typeface="Times New Roman" pitchFamily="18" charset="0"/>
                <a:cs typeface="Times New Roman" pitchFamily="18" charset="0"/>
              </a:rPr>
              <a:t>Основные понятия, используемые в настоящем Федеральном законе:</a:t>
            </a:r>
            <a:endParaRPr lang="ru-RU" sz="32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5040560"/>
          </a:xfrm>
        </p:spPr>
        <p:txBody>
          <a:bodyPr/>
          <a:lstStyle/>
          <a:p>
            <a:pPr algn="just"/>
            <a:r>
              <a:rPr lang="ru-RU" sz="2200" b="1" dirty="0" smtClean="0">
                <a:latin typeface="Times New Roman" pitchFamily="18" charset="0"/>
                <a:cs typeface="Times New Roman" pitchFamily="18" charset="0"/>
              </a:rPr>
              <a:t>Образование</a:t>
            </a:r>
            <a:r>
              <a:rPr lang="ru-RU" sz="2200" dirty="0" smtClean="0">
                <a:latin typeface="Times New Roman" pitchFamily="18" charset="0"/>
                <a:cs typeface="Times New Roman" pitchFamily="18" charset="0"/>
              </a:rPr>
              <a:t> - единый целенаправленный процесс воспитания и обучения, являющийся общественно значимым благом и осуществляемый в интересах человека, семьи, общества и государства, а также совокупность приобретаемых знаний, умений, навыков, ценностных установок, опыта деятельности и компетенции определенных объема и сложности в целях интеллектуального, духовно-нравственного, творческого, физического и (или) профессионального развития человека, удовлетворения его образовательных потребностей и интересов.</a:t>
            </a:r>
          </a:p>
          <a:p>
            <a:pPr algn="just"/>
            <a:r>
              <a:rPr lang="ru-RU" sz="2200" b="1" dirty="0" smtClean="0">
                <a:latin typeface="Times New Roman" pitchFamily="18" charset="0"/>
                <a:cs typeface="Times New Roman" pitchFamily="18" charset="0"/>
              </a:rPr>
              <a:t>Воспитание</a:t>
            </a:r>
            <a:r>
              <a:rPr lang="ru-RU" sz="2200" dirty="0" smtClean="0">
                <a:latin typeface="Times New Roman" pitchFamily="18" charset="0"/>
                <a:cs typeface="Times New Roman" pitchFamily="18" charset="0"/>
              </a:rPr>
              <a:t> - деятельность, направленная на развитие личности, создание условий для самоопределения и социализации обучающегося на основе </a:t>
            </a:r>
            <a:r>
              <a:rPr lang="ru-RU" sz="2200" dirty="0" err="1" smtClean="0">
                <a:latin typeface="Times New Roman" pitchFamily="18" charset="0"/>
                <a:cs typeface="Times New Roman" pitchFamily="18" charset="0"/>
              </a:rPr>
              <a:t>социокультурных</a:t>
            </a:r>
            <a:r>
              <a:rPr lang="ru-RU" sz="2200" dirty="0" smtClean="0">
                <a:latin typeface="Times New Roman" pitchFamily="18" charset="0"/>
                <a:cs typeface="Times New Roman" pitchFamily="18" charset="0"/>
              </a:rPr>
              <a:t>, духовно-нравственных ценностей и принятых в обществе правил и норм поведения в интересах человека, семьи, общества и государства</a:t>
            </a:r>
          </a:p>
          <a:p>
            <a:endParaRPr lang="ru-RU" dirty="0"/>
          </a:p>
        </p:txBody>
      </p:sp>
    </p:spTree>
    <p:extLst>
      <p:ext uri="{BB962C8B-B14F-4D97-AF65-F5344CB8AC3E}">
        <p14:creationId xmlns:p14="http://schemas.microsoft.com/office/powerpoint/2010/main" val="2559652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88640"/>
            <a:ext cx="8229600" cy="6192688"/>
          </a:xfrm>
        </p:spPr>
        <p:txBody>
          <a:bodyPr/>
          <a:lstStyle/>
          <a:p>
            <a:pPr algn="just"/>
            <a:r>
              <a:rPr lang="ru-RU" sz="2200" b="1" dirty="0" smtClean="0">
                <a:latin typeface="Times New Roman" pitchFamily="18" charset="0"/>
                <a:cs typeface="Times New Roman" pitchFamily="18" charset="0"/>
              </a:rPr>
              <a:t>Обучение</a:t>
            </a:r>
            <a:r>
              <a:rPr lang="ru-RU" sz="2200" dirty="0" smtClean="0">
                <a:latin typeface="Times New Roman" pitchFamily="18" charset="0"/>
                <a:cs typeface="Times New Roman" pitchFamily="18" charset="0"/>
              </a:rPr>
              <a:t> - целенаправленный процесс организации деятельности обучающихся по овладению знаниями, умениями, навыками и компетенцией, приобретению опыта деятельности, развитию способностей, приобретению опыта применения знаний в повседневной жизни и формированию у обучающихся мотивации получения образования в течение всей жизни.</a:t>
            </a:r>
          </a:p>
          <a:p>
            <a:pPr algn="just" eaLnBrk="1" hangingPunct="1"/>
            <a:r>
              <a:rPr lang="ru-RU" sz="2200" b="1" dirty="0" smtClean="0">
                <a:latin typeface="Times New Roman" pitchFamily="18" charset="0"/>
                <a:cs typeface="Times New Roman" pitchFamily="18" charset="0"/>
              </a:rPr>
              <a:t>Примерная основная образовательная программа </a:t>
            </a:r>
            <a:r>
              <a:rPr lang="ru-RU" sz="2200" dirty="0" smtClean="0">
                <a:latin typeface="Times New Roman" pitchFamily="18" charset="0"/>
                <a:cs typeface="Times New Roman" pitchFamily="18" charset="0"/>
              </a:rPr>
              <a:t>- учебно-методическая документация, определяющая рекомендуемые объем и содержание образования определенного уровня и (или) определенной направленности, планируемые результаты освоения образовательной программы, примерные условия образовательной деятельности, включая примерные расчеты нормативных затрат оказания государственных услуг по реализации образовательной программы</a:t>
            </a:r>
          </a:p>
          <a:p>
            <a:r>
              <a:rPr lang="ru-RU" sz="2200" b="1" dirty="0" smtClean="0">
                <a:latin typeface="Times New Roman" pitchFamily="18" charset="0"/>
                <a:cs typeface="Times New Roman" pitchFamily="18" charset="0"/>
              </a:rPr>
              <a:t>Инклюзивное образование </a:t>
            </a:r>
            <a:r>
              <a:rPr lang="ru-RU" sz="2200" dirty="0" smtClean="0">
                <a:latin typeface="Times New Roman" pitchFamily="18" charset="0"/>
                <a:cs typeface="Times New Roman" pitchFamily="18" charset="0"/>
              </a:rPr>
              <a:t>–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a:t>
            </a:r>
          </a:p>
          <a:p>
            <a:endParaRPr lang="ru-RU" sz="2200" dirty="0"/>
          </a:p>
        </p:txBody>
      </p:sp>
    </p:spTree>
    <p:extLst>
      <p:ext uri="{BB962C8B-B14F-4D97-AF65-F5344CB8AC3E}">
        <p14:creationId xmlns:p14="http://schemas.microsoft.com/office/powerpoint/2010/main" val="1308443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407113905"/>
              </p:ext>
            </p:extLst>
          </p:nvPr>
        </p:nvGraphicFramePr>
        <p:xfrm>
          <a:off x="179512" y="1556792"/>
          <a:ext cx="878497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30676" y="300235"/>
            <a:ext cx="7272808" cy="646331"/>
          </a:xfrm>
          <a:prstGeom prst="rect">
            <a:avLst/>
          </a:prstGeom>
          <a:noFill/>
        </p:spPr>
        <p:txBody>
          <a:bodyPr wrap="square" rtlCol="0">
            <a:spAutoFit/>
          </a:bodyPr>
          <a:lstStyle/>
          <a:p>
            <a:pPr fontAlgn="auto">
              <a:spcBef>
                <a:spcPts val="0"/>
              </a:spcBef>
              <a:spcAft>
                <a:spcPts val="0"/>
              </a:spcAft>
            </a:pPr>
            <a:r>
              <a:rPr lang="ru-RU" sz="3600" b="1" dirty="0" smtClean="0">
                <a:solidFill>
                  <a:srgbClr val="1F497D">
                    <a:lumMod val="75000"/>
                  </a:srgbClr>
                </a:solidFill>
                <a:effectLst>
                  <a:outerShdw blurRad="38100" dist="38100" dir="2700000" algn="tl">
                    <a:srgbClr val="000000">
                      <a:alpha val="43137"/>
                    </a:srgbClr>
                  </a:outerShdw>
                </a:effectLst>
                <a:latin typeface="Calibri"/>
              </a:rPr>
              <a:t>Федеральный закон № 273-ФЗ</a:t>
            </a:r>
            <a:endParaRPr lang="ru-RU" sz="3600" b="1" dirty="0">
              <a:solidFill>
                <a:srgbClr val="1F497D">
                  <a:lumMod val="75000"/>
                </a:srgbClr>
              </a:solidFill>
              <a:effectLst>
                <a:outerShdw blurRad="38100" dist="38100" dir="2700000" algn="tl">
                  <a:srgbClr val="000000">
                    <a:alpha val="43137"/>
                  </a:srgbClr>
                </a:outerShdw>
              </a:effectLst>
              <a:latin typeface="Calibri"/>
            </a:endParaRPr>
          </a:p>
        </p:txBody>
      </p:sp>
      <p:sp>
        <p:nvSpPr>
          <p:cNvPr id="7" name="Номер слайда 6"/>
          <p:cNvSpPr>
            <a:spLocks noGrp="1"/>
          </p:cNvSpPr>
          <p:nvPr>
            <p:ph type="sldNum" sz="quarter" idx="12"/>
          </p:nvPr>
        </p:nvSpPr>
        <p:spPr/>
        <p:txBody>
          <a:bodyPr/>
          <a:lstStyle/>
          <a:p>
            <a:fld id="{A3C6BE5E-A015-4B63-99FB-7507A9DBA0AA}" type="slidenum">
              <a:rPr lang="ru-RU" smtClean="0">
                <a:solidFill>
                  <a:prstClr val="black"/>
                </a:solidFill>
              </a:rPr>
              <a:pPr/>
              <a:t>13</a:t>
            </a:fld>
            <a:endParaRPr lang="ru-RU">
              <a:solidFill>
                <a:prstClr val="black"/>
              </a:solidFill>
            </a:endParaRPr>
          </a:p>
        </p:txBody>
      </p:sp>
      <p:sp>
        <p:nvSpPr>
          <p:cNvPr id="8" name="TextBox 7"/>
          <p:cNvSpPr txBox="1"/>
          <p:nvPr/>
        </p:nvSpPr>
        <p:spPr>
          <a:xfrm>
            <a:off x="323528" y="1943834"/>
            <a:ext cx="720080" cy="477054"/>
          </a:xfrm>
          <a:prstGeom prst="rect">
            <a:avLst/>
          </a:prstGeom>
          <a:noFill/>
        </p:spPr>
        <p:txBody>
          <a:bodyPr wrap="square" rtlCol="0">
            <a:spAutoFit/>
          </a:bodyPr>
          <a:lstStyle/>
          <a:p>
            <a:pPr algn="ctr" fontAlgn="auto">
              <a:spcBef>
                <a:spcPts val="0"/>
              </a:spcBef>
              <a:spcAft>
                <a:spcPts val="0"/>
              </a:spcAft>
            </a:pPr>
            <a:r>
              <a:rPr lang="ru-RU" sz="2500" b="1" dirty="0" smtClean="0">
                <a:solidFill>
                  <a:prstClr val="black"/>
                </a:solidFill>
                <a:latin typeface="Calibri"/>
              </a:rPr>
              <a:t>1</a:t>
            </a:r>
            <a:endParaRPr lang="ru-RU" sz="2500" b="1" dirty="0">
              <a:solidFill>
                <a:prstClr val="black"/>
              </a:solidFill>
              <a:latin typeface="Calibri"/>
            </a:endParaRPr>
          </a:p>
        </p:txBody>
      </p:sp>
      <p:sp>
        <p:nvSpPr>
          <p:cNvPr id="9" name="TextBox 8"/>
          <p:cNvSpPr txBox="1"/>
          <p:nvPr/>
        </p:nvSpPr>
        <p:spPr>
          <a:xfrm>
            <a:off x="323528" y="5832266"/>
            <a:ext cx="720080" cy="477054"/>
          </a:xfrm>
          <a:prstGeom prst="rect">
            <a:avLst/>
          </a:prstGeom>
          <a:noFill/>
        </p:spPr>
        <p:txBody>
          <a:bodyPr wrap="square" rtlCol="0">
            <a:spAutoFit/>
          </a:bodyPr>
          <a:lstStyle/>
          <a:p>
            <a:pPr algn="ctr" fontAlgn="auto">
              <a:spcBef>
                <a:spcPts val="0"/>
              </a:spcBef>
              <a:spcAft>
                <a:spcPts val="0"/>
              </a:spcAft>
            </a:pPr>
            <a:r>
              <a:rPr lang="ru-RU" sz="2500" b="1" dirty="0" smtClean="0">
                <a:solidFill>
                  <a:prstClr val="black"/>
                </a:solidFill>
                <a:latin typeface="Calibri"/>
              </a:rPr>
              <a:t>5</a:t>
            </a:r>
            <a:endParaRPr lang="ru-RU" sz="2500" b="1" dirty="0">
              <a:solidFill>
                <a:prstClr val="black"/>
              </a:solidFill>
              <a:latin typeface="Calibri"/>
            </a:endParaRPr>
          </a:p>
        </p:txBody>
      </p:sp>
      <p:sp>
        <p:nvSpPr>
          <p:cNvPr id="10" name="TextBox 9"/>
          <p:cNvSpPr txBox="1"/>
          <p:nvPr/>
        </p:nvSpPr>
        <p:spPr>
          <a:xfrm>
            <a:off x="799008" y="4852730"/>
            <a:ext cx="720080" cy="477054"/>
          </a:xfrm>
          <a:prstGeom prst="rect">
            <a:avLst/>
          </a:prstGeom>
          <a:noFill/>
        </p:spPr>
        <p:txBody>
          <a:bodyPr wrap="square" rtlCol="0">
            <a:spAutoFit/>
          </a:bodyPr>
          <a:lstStyle/>
          <a:p>
            <a:pPr algn="ctr" fontAlgn="auto">
              <a:spcBef>
                <a:spcPts val="0"/>
              </a:spcBef>
              <a:spcAft>
                <a:spcPts val="0"/>
              </a:spcAft>
            </a:pPr>
            <a:r>
              <a:rPr lang="ru-RU" sz="2500" b="1" dirty="0" smtClean="0">
                <a:solidFill>
                  <a:prstClr val="black"/>
                </a:solidFill>
                <a:latin typeface="Calibri"/>
              </a:rPr>
              <a:t>4</a:t>
            </a:r>
            <a:endParaRPr lang="ru-RU" sz="2500" b="1" dirty="0">
              <a:solidFill>
                <a:prstClr val="black"/>
              </a:solidFill>
              <a:latin typeface="Calibri"/>
            </a:endParaRPr>
          </a:p>
        </p:txBody>
      </p:sp>
      <p:sp>
        <p:nvSpPr>
          <p:cNvPr id="11" name="TextBox 10"/>
          <p:cNvSpPr txBox="1"/>
          <p:nvPr/>
        </p:nvSpPr>
        <p:spPr>
          <a:xfrm>
            <a:off x="942456" y="3888050"/>
            <a:ext cx="720080" cy="477054"/>
          </a:xfrm>
          <a:prstGeom prst="rect">
            <a:avLst/>
          </a:prstGeom>
          <a:noFill/>
        </p:spPr>
        <p:txBody>
          <a:bodyPr wrap="square" rtlCol="0">
            <a:spAutoFit/>
          </a:bodyPr>
          <a:lstStyle/>
          <a:p>
            <a:pPr algn="ctr" fontAlgn="auto">
              <a:spcBef>
                <a:spcPts val="0"/>
              </a:spcBef>
              <a:spcAft>
                <a:spcPts val="0"/>
              </a:spcAft>
            </a:pPr>
            <a:r>
              <a:rPr lang="ru-RU" sz="2500" b="1" dirty="0" smtClean="0">
                <a:solidFill>
                  <a:prstClr val="black"/>
                </a:solidFill>
                <a:latin typeface="Calibri"/>
              </a:rPr>
              <a:t>3</a:t>
            </a:r>
            <a:endParaRPr lang="ru-RU" sz="2500" b="1" dirty="0">
              <a:solidFill>
                <a:prstClr val="black"/>
              </a:solidFill>
              <a:latin typeface="Calibri"/>
            </a:endParaRPr>
          </a:p>
        </p:txBody>
      </p:sp>
      <p:sp>
        <p:nvSpPr>
          <p:cNvPr id="12" name="TextBox 11"/>
          <p:cNvSpPr txBox="1"/>
          <p:nvPr/>
        </p:nvSpPr>
        <p:spPr>
          <a:xfrm>
            <a:off x="812728" y="2924944"/>
            <a:ext cx="720080" cy="477054"/>
          </a:xfrm>
          <a:prstGeom prst="rect">
            <a:avLst/>
          </a:prstGeom>
          <a:noFill/>
        </p:spPr>
        <p:txBody>
          <a:bodyPr wrap="square" rtlCol="0">
            <a:spAutoFit/>
          </a:bodyPr>
          <a:lstStyle/>
          <a:p>
            <a:pPr algn="ctr" fontAlgn="auto">
              <a:spcBef>
                <a:spcPts val="0"/>
              </a:spcBef>
              <a:spcAft>
                <a:spcPts val="0"/>
              </a:spcAft>
            </a:pPr>
            <a:r>
              <a:rPr lang="ru-RU" sz="2500" b="1" dirty="0" smtClean="0">
                <a:solidFill>
                  <a:prstClr val="black"/>
                </a:solidFill>
                <a:latin typeface="Calibri"/>
              </a:rPr>
              <a:t>2</a:t>
            </a:r>
            <a:endParaRPr lang="ru-RU" sz="2500" b="1" dirty="0">
              <a:solidFill>
                <a:prstClr val="black"/>
              </a:solidFill>
              <a:latin typeface="Calibri"/>
            </a:endParaRPr>
          </a:p>
        </p:txBody>
      </p:sp>
      <p:sp>
        <p:nvSpPr>
          <p:cNvPr id="14" name="Прямоугольник 13"/>
          <p:cNvSpPr/>
          <p:nvPr/>
        </p:nvSpPr>
        <p:spPr>
          <a:xfrm>
            <a:off x="1799547" y="946566"/>
            <a:ext cx="7346191" cy="461665"/>
          </a:xfrm>
          <a:prstGeom prst="rect">
            <a:avLst/>
          </a:prstGeom>
          <a:solidFill>
            <a:srgbClr val="F69954"/>
          </a:solidFill>
        </p:spPr>
        <p:txBody>
          <a:bodyPr wrap="square">
            <a:spAutoFit/>
          </a:bodyPr>
          <a:lstStyle/>
          <a:p>
            <a:pPr lvl="1" algn="ctr" fontAlgn="auto">
              <a:spcBef>
                <a:spcPts val="400"/>
              </a:spcBef>
              <a:spcAft>
                <a:spcPts val="400"/>
              </a:spcAft>
            </a:pPr>
            <a:r>
              <a:rPr lang="ru-RU" sz="2400" b="1" dirty="0" smtClean="0">
                <a:solidFill>
                  <a:prstClr val="white"/>
                </a:solidFill>
                <a:latin typeface="Calibri"/>
              </a:rPr>
              <a:t>Основные положения</a:t>
            </a:r>
            <a:endParaRPr lang="ru-RU" sz="2400" b="1" dirty="0">
              <a:solidFill>
                <a:prstClr val="white"/>
              </a:solidFill>
              <a:latin typeface="Calibri"/>
            </a:endParaRPr>
          </a:p>
        </p:txBody>
      </p:sp>
    </p:spTree>
    <p:extLst>
      <p:ext uri="{BB962C8B-B14F-4D97-AF65-F5344CB8AC3E}">
        <p14:creationId xmlns:p14="http://schemas.microsoft.com/office/powerpoint/2010/main" val="4206874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A3C6BE5E-A015-4B63-99FB-7507A9DBA0AA}" type="slidenum">
              <a:rPr lang="ru-RU" smtClean="0">
                <a:solidFill>
                  <a:prstClr val="black"/>
                </a:solidFill>
              </a:rPr>
              <a:pPr/>
              <a:t>14</a:t>
            </a:fld>
            <a:endParaRPr lang="ru-RU">
              <a:solidFill>
                <a:prstClr val="black"/>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1" y="3501008"/>
            <a:ext cx="4896543" cy="369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484785"/>
            <a:ext cx="7776864" cy="2308324"/>
          </a:xfrm>
          <a:prstGeom prst="rect">
            <a:avLst/>
          </a:prstGeom>
        </p:spPr>
        <p:txBody>
          <a:bodyPr wrap="square">
            <a:spAutoFit/>
          </a:bodyPr>
          <a:lstStyle/>
          <a:p>
            <a:r>
              <a:rPr lang="ru-RU" dirty="0"/>
              <a:t>Школьное образование остается бесплатным</a:t>
            </a:r>
          </a:p>
          <a:p>
            <a:r>
              <a:rPr lang="ru-RU" dirty="0"/>
              <a:t>По новому закону государство обязано обеспечить каждого бесплатным общим образованием в рамках федеральных государственных образованных стандартов (ФГОС). При этом платные образовательные услуги не могут заменять обучение, которое финансируется из бюджета. В противном случае образовательная организация обязана вернуть все деньги обучающемуся или его родителям. </a:t>
            </a:r>
          </a:p>
        </p:txBody>
      </p:sp>
    </p:spTree>
    <p:extLst>
      <p:ext uri="{BB962C8B-B14F-4D97-AF65-F5344CB8AC3E}">
        <p14:creationId xmlns:p14="http://schemas.microsoft.com/office/powerpoint/2010/main" val="213433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12776"/>
            <a:ext cx="8064896" cy="2585323"/>
          </a:xfrm>
          <a:prstGeom prst="rect">
            <a:avLst/>
          </a:prstGeom>
        </p:spPr>
        <p:txBody>
          <a:bodyPr wrap="square">
            <a:spAutoFit/>
          </a:bodyPr>
          <a:lstStyle/>
          <a:p>
            <a:r>
              <a:rPr lang="ru-RU" dirty="0"/>
              <a:t>Дошкольное образование  станет первым уровнем в системе непрерывного образования, которая включает в себя общее, среднее профессиональное и высшее. При этом дошкольный уровень не предусматривает итоговых экзаменов или других форм оценки детских знаний. Учить ребенка в детсаду будут бесплатно, но за присмотр родители, как и раньше, должны платить сами. Детям из малообеспеченных семей будут предоставлены льготы. Дети-инвалиды, дети-сироты и больные туберкулезом будут по-прежнему освобождены от платы.</a:t>
            </a:r>
          </a:p>
        </p:txBody>
      </p:sp>
    </p:spTree>
    <p:extLst>
      <p:ext uri="{BB962C8B-B14F-4D97-AF65-F5344CB8AC3E}">
        <p14:creationId xmlns:p14="http://schemas.microsoft.com/office/powerpoint/2010/main" val="325989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412776"/>
            <a:ext cx="7920880" cy="3096344"/>
          </a:xfrm>
        </p:spPr>
        <p:txBody>
          <a:bodyPr>
            <a:normAutofit fontScale="62500" lnSpcReduction="20000"/>
          </a:bodyPr>
          <a:lstStyle/>
          <a:p>
            <a:r>
              <a:rPr lang="ru-RU" dirty="0"/>
              <a:t>Муниципалитеты обязаны предоставить ребенку место в первом классе</a:t>
            </a:r>
          </a:p>
          <a:p>
            <a:r>
              <a:rPr lang="ru-RU" dirty="0"/>
              <a:t>По новому закону местный орган управления образованием закрепляет за каждым микрорайоном школу и обеспечивает прием туда детей, проживающих на данной территории. Администрация учебного заведения может отказать принять ребенка в первый класс только при отсутствии свободных мест. В этом случае управление образованием должно предоставить родителям информацию о вакантных местах в других школах микрорайона.</a:t>
            </a:r>
          </a:p>
          <a:p>
            <a:pPr marL="0" indent="0">
              <a:buNone/>
            </a:pPr>
            <a:r>
              <a:rPr lang="ru-RU" dirty="0"/>
              <a:t> </a:t>
            </a:r>
            <a:br>
              <a:rPr lang="ru-RU" dirty="0"/>
            </a:br>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A3C6BE5E-A015-4B63-99FB-7507A9DBA0AA}" type="slidenum">
              <a:rPr lang="ru-RU" smtClean="0">
                <a:solidFill>
                  <a:prstClr val="black"/>
                </a:solidFill>
              </a:rPr>
              <a:pPr/>
              <a:t>16</a:t>
            </a:fld>
            <a:endParaRPr lang="ru-RU">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93096"/>
            <a:ext cx="36869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968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ru-RU" dirty="0"/>
              <a:t>Учитываются индивидуальные потребности учащихся</a:t>
            </a:r>
          </a:p>
          <a:p>
            <a:r>
              <a:rPr lang="ru-RU" dirty="0"/>
              <a:t>Закон отдает приоритет инклюзивному образованию, которое предполагает обучение детей с ограниченными возможностями не в специализированном, а в обычном учебном заведении. При этом они по-прежнему могут получить образование и в специальных учреждениях. В документе уделено внимание получению образования одаренными детьми. Таким образом, закон ориентирован на разные образовательные потребности и устанавливает индивидуальный подход к обучению каждого ребенка. В частности, законодатель закрепляет право учащегося на индивидуальный учебный график и на выбор предметов по курсу</a:t>
            </a:r>
          </a:p>
        </p:txBody>
      </p:sp>
      <p:sp>
        <p:nvSpPr>
          <p:cNvPr id="3" name="Номер слайда 2"/>
          <p:cNvSpPr>
            <a:spLocks noGrp="1"/>
          </p:cNvSpPr>
          <p:nvPr>
            <p:ph type="sldNum" sz="quarter" idx="12"/>
          </p:nvPr>
        </p:nvSpPr>
        <p:spPr/>
        <p:txBody>
          <a:bodyPr/>
          <a:lstStyle/>
          <a:p>
            <a:fld id="{A3C6BE5E-A015-4B63-99FB-7507A9DBA0AA}"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1206071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nvGraphicFramePr>
        <p:xfrm>
          <a:off x="755576" y="188640"/>
          <a:ext cx="763284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539552" y="1844824"/>
            <a:ext cx="7004248" cy="4896544"/>
          </a:xfrm>
        </p:spPr>
        <p:txBody>
          <a:bodyPr>
            <a:normAutofit fontScale="92500" lnSpcReduction="10000"/>
          </a:bodyPr>
          <a:lstStyle/>
          <a:p>
            <a:pPr algn="just"/>
            <a:r>
              <a:rPr lang="ru-RU" sz="2800" dirty="0" smtClean="0">
                <a:latin typeface="Times New Roman" pitchFamily="18" charset="0"/>
                <a:cs typeface="Times New Roman" pitchFamily="18" charset="0"/>
              </a:rPr>
              <a:t>Право каждого на образование</a:t>
            </a:r>
          </a:p>
          <a:p>
            <a:pPr algn="just"/>
            <a:r>
              <a:rPr lang="ru-RU" sz="2800" dirty="0" smtClean="0">
                <a:latin typeface="Times New Roman" pitchFamily="18" charset="0"/>
                <a:cs typeface="Times New Roman" pitchFamily="18" charset="0"/>
              </a:rPr>
              <a:t> Поддержку различных форм получения образования, включая самообразование и семейное образование</a:t>
            </a:r>
          </a:p>
          <a:p>
            <a:pPr algn="just"/>
            <a:r>
              <a:rPr lang="ru-RU" sz="2800" dirty="0" smtClean="0">
                <a:latin typeface="Times New Roman" pitchFamily="18" charset="0"/>
                <a:cs typeface="Times New Roman" pitchFamily="18" charset="0"/>
              </a:rPr>
              <a:t>Право на получение основного общего образования на родном языке, а также на выбор языка обучения в рамках возможностей, предоставляемых системой образования</a:t>
            </a:r>
          </a:p>
          <a:p>
            <a:pPr algn="just"/>
            <a:r>
              <a:rPr lang="ru-RU" sz="2800" dirty="0" smtClean="0">
                <a:latin typeface="Times New Roman" pitchFamily="18" charset="0"/>
                <a:cs typeface="Times New Roman" pitchFamily="18" charset="0"/>
              </a:rPr>
              <a:t> Право каждого на защиту его законных интересов, прав и свобод в образовании, включая судебную защиту</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95536" y="1268760"/>
            <a:ext cx="8280920" cy="769441"/>
          </a:xfrm>
          <a:prstGeom prst="rect">
            <a:avLst/>
          </a:prstGeom>
        </p:spPr>
        <p:txBody>
          <a:bodyPr wrap="square">
            <a:spAutoFit/>
          </a:bodyPr>
          <a:lstStyle/>
          <a:p>
            <a:r>
              <a:rPr lang="ru-RU" sz="4400" b="1" dirty="0" smtClean="0">
                <a:latin typeface="Times New Roman" pitchFamily="18" charset="0"/>
                <a:cs typeface="Times New Roman" pitchFamily="18" charset="0"/>
              </a:rPr>
              <a:t>СИСТЕМА ОБРАЗОВАНИЯ</a:t>
            </a:r>
            <a:endParaRPr lang="ru-RU" sz="4400" b="1" dirty="0">
              <a:latin typeface="Times New Roman" pitchFamily="18" charset="0"/>
              <a:cs typeface="Times New Roman" pitchFamily="18" charset="0"/>
            </a:endParaRPr>
          </a:p>
        </p:txBody>
      </p:sp>
      <p:pic>
        <p:nvPicPr>
          <p:cNvPr id="3" name="Рисунок 2" descr="image3644209.jpg"/>
          <p:cNvPicPr>
            <a:picLocks noChangeAspect="1"/>
          </p:cNvPicPr>
          <p:nvPr/>
        </p:nvPicPr>
        <p:blipFill>
          <a:blip r:embed="rId2" cstate="print"/>
          <a:srcRect/>
          <a:stretch>
            <a:fillRect/>
          </a:stretch>
        </p:blipFill>
        <p:spPr bwMode="auto">
          <a:xfrm>
            <a:off x="3419872" y="2852936"/>
            <a:ext cx="48133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23528" y="548680"/>
          <a:ext cx="798227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1115616" y="5157192"/>
            <a:ext cx="6428184" cy="288032"/>
          </a:xfrm>
        </p:spPr>
        <p:txBody>
          <a:bodyPr>
            <a:normAutofit fontScale="70000" lnSpcReduction="20000"/>
          </a:bodyPr>
          <a:lstStyle/>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116632"/>
            <a:ext cx="6512511" cy="864096"/>
          </a:xfrm>
        </p:spPr>
        <p:txBody>
          <a:bodyPr/>
          <a:lstStyle/>
          <a:p>
            <a:pPr marL="0" indent="0" algn="ctr">
              <a:buNone/>
            </a:pPr>
            <a:r>
              <a:rPr lang="ru-RU" b="1" dirty="0" smtClean="0">
                <a:latin typeface="Times New Roman" pitchFamily="18" charset="0"/>
                <a:cs typeface="Times New Roman" pitchFamily="18" charset="0"/>
              </a:rPr>
              <a:t>Виды образования</a:t>
            </a:r>
            <a:endParaRPr lang="ru-RU" b="1" dirty="0">
              <a:latin typeface="Times New Roman" pitchFamily="18" charset="0"/>
              <a:cs typeface="Times New Roman" pitchFamily="18" charset="0"/>
            </a:endParaRPr>
          </a:p>
        </p:txBody>
      </p:sp>
      <p:pic>
        <p:nvPicPr>
          <p:cNvPr id="4" name="Рисунок 5" descr="Рисунок4.png"/>
          <p:cNvPicPr>
            <a:picLocks noGrp="1" noChangeAspect="1"/>
          </p:cNvPicPr>
          <p:nvPr>
            <p:ph sz="quarter" idx="13"/>
          </p:nvPr>
        </p:nvPicPr>
        <p:blipFill>
          <a:blip r:embed="rId2" cstate="print"/>
          <a:stretch>
            <a:fillRect/>
          </a:stretch>
        </p:blipFill>
        <p:spPr bwMode="auto">
          <a:xfrm>
            <a:off x="1264599" y="1700808"/>
            <a:ext cx="6157601"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nvGraphicFramePr>
        <p:xfrm>
          <a:off x="457200" y="188640"/>
          <a:ext cx="8229600"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5" descr="Рисунок5.png"/>
          <p:cNvPicPr>
            <a:picLocks noGrp="1" noChangeAspect="1"/>
          </p:cNvPicPr>
          <p:nvPr>
            <p:ph sz="quarter" idx="13"/>
          </p:nvPr>
        </p:nvPicPr>
        <p:blipFill>
          <a:blip r:embed="rId7" cstate="print"/>
          <a:stretch>
            <a:fillRect/>
          </a:stretch>
        </p:blipFill>
        <p:spPr bwMode="auto">
          <a:xfrm>
            <a:off x="1143000" y="1355869"/>
            <a:ext cx="6400800" cy="2226974"/>
          </a:xfrm>
          <a:prstGeom prst="rect">
            <a:avLst/>
          </a:prstGeom>
          <a:noFill/>
          <a:ln w="9525">
            <a:noFill/>
            <a:miter lim="800000"/>
            <a:headEnd/>
            <a:tailEnd/>
          </a:ln>
        </p:spPr>
      </p:pic>
      <p:sp>
        <p:nvSpPr>
          <p:cNvPr id="5" name="Прямоугольник 4"/>
          <p:cNvSpPr/>
          <p:nvPr/>
        </p:nvSpPr>
        <p:spPr>
          <a:xfrm>
            <a:off x="611560" y="4221089"/>
            <a:ext cx="8064896" cy="2246769"/>
          </a:xfrm>
          <a:prstGeom prst="rect">
            <a:avLst/>
          </a:prstGeom>
        </p:spPr>
        <p:txBody>
          <a:bodyPr wrap="square">
            <a:spAutoFit/>
          </a:bodyPr>
          <a:lstStyle/>
          <a:p>
            <a:pPr algn="just"/>
            <a:r>
              <a:rPr lang="ru-RU" altLang="ru-RU" sz="2000" b="1" dirty="0" smtClean="0">
                <a:latin typeface="Times New Roman" pitchFamily="18" charset="0"/>
                <a:cs typeface="Times New Roman" pitchFamily="18" charset="0"/>
              </a:rPr>
              <a:t>Что изменилось:</a:t>
            </a:r>
          </a:p>
          <a:p>
            <a:pPr algn="just">
              <a:buFont typeface="Arial" charset="0"/>
              <a:buChar char="•"/>
            </a:pPr>
            <a:r>
              <a:rPr lang="ru-RU" altLang="ru-RU" sz="2000" dirty="0" smtClean="0">
                <a:latin typeface="Times New Roman" pitchFamily="18" charset="0"/>
                <a:cs typeface="Times New Roman" pitchFamily="18" charset="0"/>
              </a:rPr>
              <a:t> Дошкольное образование вводится как самостоятельный уровень общего образования</a:t>
            </a:r>
          </a:p>
          <a:p>
            <a:pPr algn="just">
              <a:buFont typeface="Arial" charset="0"/>
              <a:buChar char="•"/>
            </a:pPr>
            <a:r>
              <a:rPr lang="ru-RU" altLang="ru-RU" sz="2000" dirty="0" smtClean="0">
                <a:latin typeface="Times New Roman" pitchFamily="18" charset="0"/>
                <a:cs typeface="Times New Roman" pitchFamily="18" charset="0"/>
              </a:rPr>
              <a:t> Уточнение наименования: теперь среднее (полное) общее образование называется «среднее общее образование»</a:t>
            </a:r>
          </a:p>
          <a:p>
            <a:pPr algn="just">
              <a:buFont typeface="Arial" charset="0"/>
              <a:buChar char="•"/>
            </a:pPr>
            <a:r>
              <a:rPr lang="ru-RU" altLang="ru-RU" sz="2000" dirty="0" smtClean="0">
                <a:latin typeface="Times New Roman" pitchFamily="18" charset="0"/>
                <a:cs typeface="Times New Roman" pitchFamily="18" charset="0"/>
              </a:rPr>
              <a:t> Ступени общего образования = Уровни общего образования. Термин «ступень» в новом Законе не используется</a:t>
            </a:r>
            <a:endParaRPr lang="ru-RU" alt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836712"/>
            <a:ext cx="6606480" cy="830997"/>
          </a:xfrm>
          <a:prstGeom prst="rect">
            <a:avLst/>
          </a:prstGeom>
        </p:spPr>
        <p:txBody>
          <a:bodyPr wrap="square">
            <a:spAutoFit/>
          </a:bodyPr>
          <a:lstStyle/>
          <a:p>
            <a:pPr algn="ctr" fontAlgn="auto">
              <a:spcAft>
                <a:spcPts val="0"/>
              </a:spcAft>
              <a:defRPr/>
            </a:pPr>
            <a:r>
              <a:rPr lang="ru-RU" sz="2400" b="1" dirty="0" smtClean="0">
                <a:latin typeface="Times New Roman" pitchFamily="18" charset="0"/>
                <a:cs typeface="Times New Roman" pitchFamily="18" charset="0"/>
              </a:rPr>
              <a:t>Становится ли дошкольное образование обязательным?</a:t>
            </a:r>
            <a:endParaRPr lang="ru-RU" sz="2400" b="1" dirty="0">
              <a:latin typeface="Times New Roman" pitchFamily="18" charset="0"/>
              <a:cs typeface="Times New Roman" pitchFamily="18" charset="0"/>
            </a:endParaRPr>
          </a:p>
        </p:txBody>
      </p:sp>
      <p:pic>
        <p:nvPicPr>
          <p:cNvPr id="3" name="Рисунок 10" descr="znak-voprosa.jpg"/>
          <p:cNvPicPr>
            <a:picLocks noChangeAspect="1"/>
          </p:cNvPicPr>
          <p:nvPr/>
        </p:nvPicPr>
        <p:blipFill>
          <a:blip r:embed="rId2" cstate="print"/>
          <a:srcRect/>
          <a:stretch>
            <a:fillRect/>
          </a:stretch>
        </p:blipFill>
        <p:spPr bwMode="auto">
          <a:xfrm>
            <a:off x="323528" y="2276872"/>
            <a:ext cx="1749425" cy="1749425"/>
          </a:xfrm>
          <a:prstGeom prst="rect">
            <a:avLst/>
          </a:prstGeom>
          <a:noFill/>
          <a:ln w="9525">
            <a:noFill/>
            <a:miter lim="800000"/>
            <a:headEnd/>
            <a:tailEnd/>
          </a:ln>
        </p:spPr>
      </p:pic>
      <p:sp>
        <p:nvSpPr>
          <p:cNvPr id="4" name="Прямоугольник 3"/>
          <p:cNvSpPr/>
          <p:nvPr/>
        </p:nvSpPr>
        <p:spPr>
          <a:xfrm>
            <a:off x="2123728" y="2060848"/>
            <a:ext cx="6534472" cy="2246769"/>
          </a:xfrm>
          <a:prstGeom prst="rect">
            <a:avLst/>
          </a:prstGeom>
        </p:spPr>
        <p:txBody>
          <a:bodyPr wrap="square">
            <a:spAutoFit/>
          </a:bodyPr>
          <a:lstStyle/>
          <a:p>
            <a:pPr algn="just"/>
            <a:r>
              <a:rPr lang="ru-RU" altLang="ru-RU" sz="2000" dirty="0" smtClean="0">
                <a:latin typeface="Times New Roman" pitchFamily="18" charset="0"/>
                <a:cs typeface="Times New Roman" pitchFamily="18" charset="0"/>
              </a:rPr>
              <a:t>Федеральный закон № 273-ФЗ закрепляет право граждан на получение дошкольного образования и государственные гарантии его предоставления. В отличие от начального общего, основного общего и среднего общего образования получение дошкольного образования не является обязательным и не устанавливается в качестве условия приема в начальную школу.</a:t>
            </a:r>
            <a:endParaRPr lang="ru-RU" alt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119459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nvGraphicFramePr>
        <p:xfrm>
          <a:off x="457200" y="274638"/>
          <a:ext cx="8229600" cy="77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4" descr="Рисунок7.png"/>
          <p:cNvPicPr>
            <a:picLocks noGrp="1" noChangeAspect="1"/>
          </p:cNvPicPr>
          <p:nvPr>
            <p:ph sz="quarter" idx="13"/>
          </p:nvPr>
        </p:nvPicPr>
        <p:blipFill>
          <a:blip r:embed="rId7" cstate="print"/>
          <a:stretch>
            <a:fillRect/>
          </a:stretch>
        </p:blipFill>
        <p:spPr bwMode="auto">
          <a:xfrm>
            <a:off x="1143000" y="1319035"/>
            <a:ext cx="6400800" cy="2300643"/>
          </a:xfrm>
          <a:prstGeom prst="rect">
            <a:avLst/>
          </a:prstGeom>
          <a:noFill/>
          <a:ln w="9525">
            <a:noFill/>
            <a:miter lim="800000"/>
            <a:headEnd/>
            <a:tailEnd/>
          </a:ln>
        </p:spPr>
      </p:pic>
      <p:sp>
        <p:nvSpPr>
          <p:cNvPr id="5" name="Прямоугольник 4"/>
          <p:cNvSpPr/>
          <p:nvPr/>
        </p:nvSpPr>
        <p:spPr>
          <a:xfrm>
            <a:off x="539552" y="3861048"/>
            <a:ext cx="8136904" cy="2585323"/>
          </a:xfrm>
          <a:prstGeom prst="rect">
            <a:avLst/>
          </a:prstGeom>
        </p:spPr>
        <p:txBody>
          <a:bodyPr wrap="square">
            <a:spAutoFit/>
          </a:bodyPr>
          <a:lstStyle/>
          <a:p>
            <a:pPr fontAlgn="auto">
              <a:spcBef>
                <a:spcPts val="0"/>
              </a:spcBef>
              <a:spcAft>
                <a:spcPts val="0"/>
              </a:spcAft>
              <a:defRPr/>
            </a:pPr>
            <a:r>
              <a:rPr lang="ru-RU" b="1" dirty="0" smtClean="0">
                <a:latin typeface="Times New Roman" pitchFamily="18" charset="0"/>
                <a:cs typeface="Times New Roman" pitchFamily="18" charset="0"/>
              </a:rPr>
              <a:t>Что изменилось:</a:t>
            </a:r>
          </a:p>
          <a:p>
            <a:pPr marL="457200" indent="-457200" fontAlgn="auto">
              <a:spcBef>
                <a:spcPts val="0"/>
              </a:spcBef>
              <a:spcAft>
                <a:spcPts val="0"/>
              </a:spcAft>
              <a:defRPr/>
            </a:pPr>
            <a:r>
              <a:rPr lang="ru-RU" dirty="0" smtClean="0">
                <a:latin typeface="Times New Roman" pitchFamily="18" charset="0"/>
                <a:cs typeface="Times New Roman" pitchFamily="18" charset="0"/>
              </a:rPr>
              <a:t> 1. Вводится два вида программ СПО: </a:t>
            </a:r>
          </a:p>
          <a:p>
            <a:pPr lvl="1" fontAlgn="auto">
              <a:spcBef>
                <a:spcPts val="0"/>
              </a:spcBef>
              <a:spcAft>
                <a:spcPts val="0"/>
              </a:spcAft>
              <a:buFont typeface="Arial" pitchFamily="34" charset="0"/>
              <a:buChar char="•"/>
              <a:defRPr/>
            </a:pPr>
            <a:r>
              <a:rPr lang="ru-RU" dirty="0" smtClean="0">
                <a:latin typeface="Times New Roman" pitchFamily="18" charset="0"/>
                <a:cs typeface="Times New Roman" pitchFamily="18" charset="0"/>
              </a:rPr>
              <a:t> подготовка квалифицированных рабочих (служащих)</a:t>
            </a:r>
          </a:p>
          <a:p>
            <a:pPr lvl="1" fontAlgn="auto">
              <a:spcBef>
                <a:spcPts val="0"/>
              </a:spcBef>
              <a:spcAft>
                <a:spcPts val="0"/>
              </a:spcAft>
              <a:buFont typeface="Arial" pitchFamily="34" charset="0"/>
              <a:buChar char="•"/>
              <a:defRPr/>
            </a:pPr>
            <a:r>
              <a:rPr lang="ru-RU" dirty="0" smtClean="0">
                <a:latin typeface="Times New Roman" pitchFamily="18" charset="0"/>
                <a:cs typeface="Times New Roman" pitchFamily="18" charset="0"/>
              </a:rPr>
              <a:t> подготовка специалистов среднего звена</a:t>
            </a:r>
          </a:p>
          <a:p>
            <a:pPr marL="457200" indent="-457200" fontAlgn="auto">
              <a:spcBef>
                <a:spcPts val="0"/>
              </a:spcBef>
              <a:spcAft>
                <a:spcPts val="0"/>
              </a:spcAft>
              <a:defRPr/>
            </a:pPr>
            <a:r>
              <a:rPr lang="ru-RU" dirty="0" smtClean="0">
                <a:latin typeface="Times New Roman" pitchFamily="18" charset="0"/>
                <a:cs typeface="Times New Roman" pitchFamily="18" charset="0"/>
              </a:rPr>
              <a:t> 2. </a:t>
            </a:r>
            <a:r>
              <a:rPr lang="ru-RU" dirty="0" smtClean="0">
                <a:solidFill>
                  <a:srgbClr val="FF0000"/>
                </a:solidFill>
                <a:latin typeface="Times New Roman" pitchFamily="18" charset="0"/>
                <a:cs typeface="Times New Roman" pitchFamily="18" charset="0"/>
              </a:rPr>
              <a:t>НПО включено в систему СПО как подготовка квалифицированных рабочих (служащих)</a:t>
            </a:r>
          </a:p>
          <a:p>
            <a:pPr marL="355600" indent="-355600" fontAlgn="auto">
              <a:spcBef>
                <a:spcPts val="0"/>
              </a:spcBef>
              <a:spcAft>
                <a:spcPts val="0"/>
              </a:spcAft>
              <a:defRPr/>
            </a:pPr>
            <a:r>
              <a:rPr lang="ru-RU" dirty="0" smtClean="0">
                <a:latin typeface="Times New Roman" pitchFamily="18" charset="0"/>
                <a:cs typeface="Times New Roman" pitchFamily="18" charset="0"/>
              </a:rPr>
              <a:t> 3. Введен третий уровень высшего образования – подготовка кадров высшей квалификации (аспирантура, ординатура и иные виды подготовки)</a:t>
            </a:r>
          </a:p>
          <a:p>
            <a:pPr marL="355600" indent="-355600" fontAlgn="auto">
              <a:spcBef>
                <a:spcPts val="0"/>
              </a:spcBef>
              <a:spcAft>
                <a:spcPts val="0"/>
              </a:spcAft>
              <a:defRPr/>
            </a:pPr>
            <a:r>
              <a:rPr lang="ru-RU" dirty="0" smtClean="0">
                <a:latin typeface="Times New Roman" pitchFamily="18" charset="0"/>
                <a:cs typeface="Times New Roman" pitchFamily="18" charset="0"/>
              </a:rPr>
              <a:t>4. Докторантура выведена из системы образования в сферу науки</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49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457200" y="1772816"/>
            <a:ext cx="8229600" cy="4824536"/>
          </a:xfrm>
        </p:spPr>
        <p:txBody>
          <a:bodyPr>
            <a:normAutofit lnSpcReduction="10000"/>
          </a:bodyPr>
          <a:lstStyle/>
          <a:p>
            <a:pPr algn="just"/>
            <a:r>
              <a:rPr lang="ru-RU" sz="2800" dirty="0" smtClean="0">
                <a:latin typeface="Times New Roman" pitchFamily="18" charset="0"/>
                <a:cs typeface="Times New Roman" pitchFamily="18" charset="0"/>
              </a:rPr>
              <a:t>Образовательные организации</a:t>
            </a:r>
          </a:p>
          <a:p>
            <a:pPr algn="just"/>
            <a:r>
              <a:rPr lang="ru-RU" sz="2800" dirty="0" smtClean="0">
                <a:latin typeface="Times New Roman" pitchFamily="18" charset="0"/>
                <a:cs typeface="Times New Roman" pitchFamily="18" charset="0"/>
              </a:rPr>
              <a:t>Научные организации</a:t>
            </a:r>
          </a:p>
          <a:p>
            <a:pPr algn="just"/>
            <a:r>
              <a:rPr lang="ru-RU" sz="2800" dirty="0" smtClean="0">
                <a:latin typeface="Times New Roman" pitchFamily="18" charset="0"/>
                <a:cs typeface="Times New Roman" pitchFamily="18" charset="0"/>
              </a:rPr>
              <a:t>Организации для детей-сирот и детей, оставшихся без попечения родителей, организации, осуществляющие лечение и оздоровление детей, организации, осуществляющие социальное обслуживание детей</a:t>
            </a:r>
          </a:p>
          <a:p>
            <a:pPr algn="just"/>
            <a:r>
              <a:rPr lang="ru-RU" sz="2800" dirty="0" smtClean="0">
                <a:latin typeface="Times New Roman" pitchFamily="18" charset="0"/>
                <a:cs typeface="Times New Roman" pitchFamily="18" charset="0"/>
              </a:rPr>
              <a:t>Индивидуальные предприниматели</a:t>
            </a:r>
          </a:p>
          <a:p>
            <a:pPr algn="just"/>
            <a:r>
              <a:rPr lang="ru-RU" sz="2800" dirty="0" smtClean="0">
                <a:latin typeface="Times New Roman" pitchFamily="18" charset="0"/>
                <a:cs typeface="Times New Roman" pitchFamily="18" charset="0"/>
              </a:rPr>
              <a:t>Иные организации любой организационно-правовой формы</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endParaRPr lang="ru-RU" smtClean="0"/>
          </a:p>
        </p:txBody>
      </p:sp>
      <p:sp>
        <p:nvSpPr>
          <p:cNvPr id="7171" name="Содержимое 2"/>
          <p:cNvSpPr>
            <a:spLocks noGrp="1"/>
          </p:cNvSpPr>
          <p:nvPr>
            <p:ph sz="quarter" idx="13"/>
          </p:nvPr>
        </p:nvSpPr>
        <p:spPr/>
        <p:txBody>
          <a:bodyPr/>
          <a:lstStyle/>
          <a:p>
            <a:endParaRPr lang="ru-RU" smtClean="0"/>
          </a:p>
        </p:txBody>
      </p:sp>
      <p:pic>
        <p:nvPicPr>
          <p:cNvPr id="5" name="Picture 2"/>
          <p:cNvPicPr>
            <a:picLocks noChangeAspect="1" noChangeArrowheads="1"/>
          </p:cNvPicPr>
          <p:nvPr/>
        </p:nvPicPr>
        <p:blipFill>
          <a:blip r:embed="rId2" cstate="print"/>
          <a:srcRect l="3150" t="22050" r="2751" b="16001"/>
          <a:stretch>
            <a:fillRect/>
          </a:stretch>
        </p:blipFill>
        <p:spPr bwMode="auto">
          <a:xfrm>
            <a:off x="107504" y="1052736"/>
            <a:ext cx="8856984" cy="5040560"/>
          </a:xfrm>
          <a:prstGeom prst="rect">
            <a:avLst/>
          </a:prstGeom>
          <a:noFill/>
          <a:ln w="9525">
            <a:noFill/>
            <a:miter lim="800000"/>
            <a:headEnd/>
            <a:tailEnd/>
          </a:ln>
        </p:spPr>
      </p:pic>
      <p:sp>
        <p:nvSpPr>
          <p:cNvPr id="6" name="TextBox 5"/>
          <p:cNvSpPr txBox="1"/>
          <p:nvPr/>
        </p:nvSpPr>
        <p:spPr>
          <a:xfrm>
            <a:off x="214282" y="214290"/>
            <a:ext cx="8929718" cy="846386"/>
          </a:xfrm>
          <a:prstGeom prst="rect">
            <a:avLst/>
          </a:prstGeom>
          <a:solidFill>
            <a:srgbClr val="204D84"/>
          </a:solidFill>
        </p:spPr>
        <p:txBody>
          <a:bodyPr wrap="square" rtlCol="0">
            <a:spAutoFit/>
          </a:bodyPr>
          <a:lstStyle/>
          <a:p>
            <a:pPr algn="ctr"/>
            <a:endParaRPr lang="ru-RU" sz="1000" b="1" dirty="0" smtClean="0">
              <a:solidFill>
                <a:srgbClr val="F6F9FC"/>
              </a:solidFill>
            </a:endParaRPr>
          </a:p>
          <a:p>
            <a:pPr algn="ctr"/>
            <a:r>
              <a:rPr lang="ru-RU" sz="2800" b="1" dirty="0" smtClean="0">
                <a:solidFill>
                  <a:srgbClr val="F6F9FC"/>
                </a:solidFill>
              </a:rPr>
              <a:t>Образовательные программы</a:t>
            </a:r>
          </a:p>
          <a:p>
            <a:pPr algn="ctr"/>
            <a:endParaRPr lang="ru-RU" sz="1100" b="1" dirty="0">
              <a:solidFill>
                <a:srgbClr val="F6F9F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755576" y="404664"/>
            <a:ext cx="795982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800" b="1" dirty="0"/>
              <a:t>Основные общеобразовательные программы</a:t>
            </a:r>
          </a:p>
        </p:txBody>
      </p:sp>
      <p:sp>
        <p:nvSpPr>
          <p:cNvPr id="5" name="Скругленный прямоугольник 4"/>
          <p:cNvSpPr/>
          <p:nvPr/>
        </p:nvSpPr>
        <p:spPr>
          <a:xfrm>
            <a:off x="1500166" y="1916832"/>
            <a:ext cx="6000792"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solidFill>
                  <a:schemeClr val="tx1"/>
                </a:solidFill>
              </a:rPr>
              <a:t>Образовательные программы </a:t>
            </a:r>
          </a:p>
          <a:p>
            <a:pPr algn="ctr"/>
            <a:r>
              <a:rPr lang="ru-RU" sz="2800" dirty="0" smtClean="0">
                <a:solidFill>
                  <a:schemeClr val="tx1"/>
                </a:solidFill>
              </a:rPr>
              <a:t>дошкольного образования</a:t>
            </a:r>
            <a:endParaRPr lang="ru-RU" sz="2800" dirty="0">
              <a:solidFill>
                <a:schemeClr val="tx1"/>
              </a:solidFill>
            </a:endParaRPr>
          </a:p>
        </p:txBody>
      </p:sp>
      <p:sp>
        <p:nvSpPr>
          <p:cNvPr id="13" name="Скругленный прямоугольник 12"/>
          <p:cNvSpPr/>
          <p:nvPr/>
        </p:nvSpPr>
        <p:spPr>
          <a:xfrm>
            <a:off x="1500166" y="3140968"/>
            <a:ext cx="6000792"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800" dirty="0">
                <a:solidFill>
                  <a:schemeClr val="tx1"/>
                </a:solidFill>
              </a:rPr>
              <a:t>Образовательные программы начального общего образования</a:t>
            </a:r>
          </a:p>
        </p:txBody>
      </p:sp>
      <p:sp>
        <p:nvSpPr>
          <p:cNvPr id="14" name="Скругленный прямоугольник 13"/>
          <p:cNvSpPr/>
          <p:nvPr/>
        </p:nvSpPr>
        <p:spPr>
          <a:xfrm>
            <a:off x="1500166" y="4365104"/>
            <a:ext cx="600079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800" dirty="0">
                <a:solidFill>
                  <a:schemeClr val="tx1"/>
                </a:solidFill>
              </a:rPr>
              <a:t>Образовательные программы основного общего образования</a:t>
            </a:r>
          </a:p>
        </p:txBody>
      </p:sp>
      <p:sp>
        <p:nvSpPr>
          <p:cNvPr id="15" name="Скругленный прямоугольник 14"/>
          <p:cNvSpPr/>
          <p:nvPr/>
        </p:nvSpPr>
        <p:spPr>
          <a:xfrm>
            <a:off x="1500166" y="5589240"/>
            <a:ext cx="6000792" cy="9361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dirty="0">
                <a:solidFill>
                  <a:schemeClr val="tx1"/>
                </a:solidFill>
              </a:rPr>
              <a:t>Образовательные программы среднего общего образования</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a:solidFill>
            <a:schemeClr val="accent1"/>
          </a:solidFill>
        </p:spPr>
        <p:txBody>
          <a:bodyPr/>
          <a:lstStyle/>
          <a:p>
            <a:r>
              <a:rPr lang="ru-RU" sz="2800" b="1" dirty="0" smtClean="0">
                <a:solidFill>
                  <a:srgbClr val="F6F9FC"/>
                </a:solidFill>
                <a:latin typeface="Times New Roman" pitchFamily="18" charset="0"/>
                <a:cs typeface="Times New Roman" pitchFamily="18" charset="0"/>
              </a:rPr>
              <a:t>Ст. 13. Реализация образовательных программ</a:t>
            </a:r>
            <a:endParaRPr lang="ru-RU" sz="2800" dirty="0">
              <a:solidFill>
                <a:srgbClr val="F6F9FC"/>
              </a:solidFill>
              <a:latin typeface="Times New Roman" pitchFamily="18" charset="0"/>
              <a:cs typeface="Times New Roman" pitchFamily="18" charset="0"/>
            </a:endParaRPr>
          </a:p>
        </p:txBody>
      </p:sp>
      <p:sp>
        <p:nvSpPr>
          <p:cNvPr id="3" name="Содержимое 2"/>
          <p:cNvSpPr>
            <a:spLocks noGrp="1"/>
          </p:cNvSpPr>
          <p:nvPr>
            <p:ph idx="4294967295"/>
          </p:nvPr>
        </p:nvSpPr>
        <p:spPr>
          <a:xfrm>
            <a:off x="457200" y="908720"/>
            <a:ext cx="8229600" cy="5217443"/>
          </a:xfrm>
          <a:prstGeom prst="rect">
            <a:avLst/>
          </a:prstGeom>
        </p:spPr>
        <p:txBody>
          <a:bodyPr>
            <a:normAutofit fontScale="92500"/>
          </a:bodyPr>
          <a:lstStyle/>
          <a:p>
            <a:pPr algn="just">
              <a:buNone/>
            </a:pPr>
            <a:r>
              <a:rPr lang="ru-RU" sz="2400" dirty="0" smtClean="0">
                <a:latin typeface="Times New Roman" pitchFamily="18" charset="0"/>
                <a:cs typeface="Times New Roman" pitchFamily="18" charset="0"/>
              </a:rPr>
              <a:t>«1. Образовательные программы реализуются организацией, осуществляющей образовательную деятельность, как самостоятельно, так и посредством сетевых форм их реализации.</a:t>
            </a:r>
          </a:p>
          <a:p>
            <a:pPr algn="just">
              <a:buNone/>
            </a:pPr>
            <a:r>
              <a:rPr lang="ru-RU" sz="2400" dirty="0" smtClean="0">
                <a:latin typeface="Times New Roman" pitchFamily="18" charset="0"/>
                <a:cs typeface="Times New Roman" pitchFamily="18" charset="0"/>
              </a:rPr>
              <a:t>2. При реализации образовательных программ используются различные образовательные технологии, в том числе дистанционные образовательные технологии, электронное обучение.</a:t>
            </a:r>
          </a:p>
          <a:p>
            <a:pPr algn="just">
              <a:buNone/>
            </a:pPr>
            <a:r>
              <a:rPr lang="ru-RU" sz="2400" dirty="0" smtClean="0">
                <a:latin typeface="Times New Roman" pitchFamily="18" charset="0"/>
                <a:cs typeface="Times New Roman" pitchFamily="18" charset="0"/>
              </a:rPr>
              <a:t>3. При реализации образовательных программ организацией, осуществляющей образовательную деятельность, может применяться форма организации образовательной деятельности, основанная на модульном принципе представления содержания образовательной программы и построения учебных планов, использовании соответствующих образовательных технологий».</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394883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endParaRPr lang="ru-RU" smtClean="0"/>
          </a:p>
        </p:txBody>
      </p:sp>
      <p:sp>
        <p:nvSpPr>
          <p:cNvPr id="9219" name="Содержимое 2"/>
          <p:cNvSpPr>
            <a:spLocks noGrp="1"/>
          </p:cNvSpPr>
          <p:nvPr>
            <p:ph sz="quarter" idx="13"/>
          </p:nvPr>
        </p:nvSpPr>
        <p:spPr/>
        <p:txBody>
          <a:bodyPr/>
          <a:lstStyle/>
          <a:p>
            <a:endParaRPr lang="ru-RU" smtClean="0"/>
          </a:p>
        </p:txBody>
      </p:sp>
      <p:pic>
        <p:nvPicPr>
          <p:cNvPr id="922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2000232" y="3071810"/>
            <a:ext cx="3286148" cy="16430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200" b="1" dirty="0" smtClean="0"/>
              <a:t>Дополнительные </a:t>
            </a:r>
            <a:r>
              <a:rPr lang="ru-RU" sz="2200" b="1" dirty="0" err="1" smtClean="0"/>
              <a:t>общеразвивающие</a:t>
            </a:r>
            <a:r>
              <a:rPr lang="ru-RU" sz="2200" b="1" dirty="0" smtClean="0"/>
              <a:t> </a:t>
            </a:r>
          </a:p>
          <a:p>
            <a:pPr algn="ctr"/>
            <a:r>
              <a:rPr lang="ru-RU" sz="2200" b="1" dirty="0" smtClean="0"/>
              <a:t>программы</a:t>
            </a:r>
            <a:endParaRPr lang="ru-RU" sz="2200" b="1" dirty="0"/>
          </a:p>
        </p:txBody>
      </p:sp>
      <p:sp>
        <p:nvSpPr>
          <p:cNvPr id="6" name="Скругленный прямоугольник 5"/>
          <p:cNvSpPr/>
          <p:nvPr/>
        </p:nvSpPr>
        <p:spPr>
          <a:xfrm>
            <a:off x="2000232" y="4857760"/>
            <a:ext cx="3286148" cy="16430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150" b="1" dirty="0" smtClean="0"/>
              <a:t>Дополнительные </a:t>
            </a:r>
            <a:r>
              <a:rPr lang="ru-RU" sz="2150" b="1" dirty="0" err="1" smtClean="0"/>
              <a:t>предпрофессиональные</a:t>
            </a:r>
            <a:r>
              <a:rPr lang="ru-RU" sz="2150" b="1" dirty="0" smtClean="0"/>
              <a:t> </a:t>
            </a:r>
          </a:p>
          <a:p>
            <a:pPr algn="ctr"/>
            <a:r>
              <a:rPr lang="ru-RU" sz="2150" b="1" dirty="0" smtClean="0"/>
              <a:t>программы</a:t>
            </a:r>
            <a:endParaRPr lang="ru-RU" sz="2150" b="1" dirty="0"/>
          </a:p>
        </p:txBody>
      </p:sp>
      <p:sp>
        <p:nvSpPr>
          <p:cNvPr id="7" name="Скругленный прямоугольник 6"/>
          <p:cNvSpPr/>
          <p:nvPr/>
        </p:nvSpPr>
        <p:spPr>
          <a:xfrm>
            <a:off x="5572132" y="3143248"/>
            <a:ext cx="3286148"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200" b="1" dirty="0" smtClean="0"/>
              <a:t>Программы повышения квалификации</a:t>
            </a:r>
            <a:endParaRPr lang="ru-RU" sz="2200" b="1" dirty="0"/>
          </a:p>
        </p:txBody>
      </p:sp>
      <p:sp>
        <p:nvSpPr>
          <p:cNvPr id="8" name="Скругленный прямоугольник 7"/>
          <p:cNvSpPr/>
          <p:nvPr/>
        </p:nvSpPr>
        <p:spPr>
          <a:xfrm>
            <a:off x="5572132" y="4929198"/>
            <a:ext cx="3286148"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200" b="1" dirty="0" smtClean="0"/>
              <a:t>Программы профессиональной переподготовки</a:t>
            </a:r>
            <a:endParaRPr lang="ru-RU" sz="2200" b="1" dirty="0"/>
          </a:p>
        </p:txBody>
      </p:sp>
      <p:sp>
        <p:nvSpPr>
          <p:cNvPr id="9" name="Скругленный прямоугольник 8"/>
          <p:cNvSpPr/>
          <p:nvPr/>
        </p:nvSpPr>
        <p:spPr>
          <a:xfrm>
            <a:off x="571472" y="1142984"/>
            <a:ext cx="3857652" cy="17145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600" b="1" dirty="0" smtClean="0"/>
              <a:t>Дополнительные общеобразовательные </a:t>
            </a:r>
          </a:p>
          <a:p>
            <a:pPr algn="ctr"/>
            <a:r>
              <a:rPr lang="ru-RU" sz="2600" b="1" dirty="0" smtClean="0"/>
              <a:t>программы</a:t>
            </a:r>
            <a:endParaRPr lang="ru-RU" sz="2600" b="1" dirty="0"/>
          </a:p>
        </p:txBody>
      </p:sp>
      <p:sp>
        <p:nvSpPr>
          <p:cNvPr id="10" name="Скругленный прямоугольник 9"/>
          <p:cNvSpPr/>
          <p:nvPr/>
        </p:nvSpPr>
        <p:spPr>
          <a:xfrm>
            <a:off x="4929190" y="1142984"/>
            <a:ext cx="3929090" cy="171451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2600" b="1" dirty="0" smtClean="0"/>
              <a:t>Дополнительные профессиональные </a:t>
            </a:r>
          </a:p>
          <a:p>
            <a:pPr algn="ctr"/>
            <a:r>
              <a:rPr lang="ru-RU" sz="2600" b="1" dirty="0" smtClean="0"/>
              <a:t>программы</a:t>
            </a:r>
            <a:endParaRPr lang="ru-RU" sz="2600" b="1" dirty="0"/>
          </a:p>
        </p:txBody>
      </p:sp>
      <p:sp>
        <p:nvSpPr>
          <p:cNvPr id="11" name="TextBox 10"/>
          <p:cNvSpPr txBox="1"/>
          <p:nvPr/>
        </p:nvSpPr>
        <p:spPr>
          <a:xfrm>
            <a:off x="250001" y="206723"/>
            <a:ext cx="8643998" cy="954107"/>
          </a:xfrm>
          <a:prstGeom prst="rect">
            <a:avLst/>
          </a:prstGeom>
          <a:solidFill>
            <a:srgbClr val="204D84"/>
          </a:solidFill>
        </p:spPr>
        <p:txBody>
          <a:bodyPr wrap="square" rtlCol="0">
            <a:spAutoFit/>
          </a:bodyPr>
          <a:lstStyle/>
          <a:p>
            <a:pPr algn="ctr"/>
            <a:r>
              <a:rPr lang="ru-RU" sz="2800" b="1" dirty="0" smtClean="0">
                <a:solidFill>
                  <a:srgbClr val="F6F9FC"/>
                </a:solidFill>
              </a:rPr>
              <a:t>Дополнительные образовательные программы</a:t>
            </a:r>
            <a:endParaRPr lang="ru-RU" sz="1100" b="1" dirty="0">
              <a:solidFill>
                <a:srgbClr val="F6F9F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323528" y="1196752"/>
            <a:ext cx="8640960" cy="5472608"/>
          </a:xfrm>
          <a:prstGeom prst="rect">
            <a:avLst/>
          </a:prstGeom>
          <a:noFill/>
          <a:ln w="9525">
            <a:noFill/>
            <a:round/>
            <a:headEnd/>
            <a:tailEnd/>
          </a:ln>
          <a:effectLst/>
        </p:spPr>
        <p:txBody>
          <a:bodyPr lIns="90000" tIns="45000" rIns="90000" bIns="45000"/>
          <a:lstStyle/>
          <a:p>
            <a:pPr algn="just"/>
            <a:endParaRPr lang="ru-RU" sz="2800" b="1" dirty="0" smtClean="0">
              <a:solidFill>
                <a:srgbClr val="002060"/>
              </a:solidFill>
              <a:latin typeface="Times New Roman" pitchFamily="18" charset="0"/>
              <a:cs typeface="Times New Roman" pitchFamily="18" charset="0"/>
            </a:endParaRPr>
          </a:p>
          <a:p>
            <a:pPr algn="just"/>
            <a:r>
              <a:rPr lang="ru-RU" sz="2800" b="1" dirty="0" smtClean="0">
                <a:solidFill>
                  <a:schemeClr val="accent6">
                    <a:lumMod val="75000"/>
                  </a:schemeClr>
                </a:solidFill>
                <a:latin typeface="Times New Roman" pitchFamily="18" charset="0"/>
                <a:cs typeface="Times New Roman" pitchFamily="18" charset="0"/>
              </a:rPr>
              <a:t> </a:t>
            </a:r>
            <a:r>
              <a:rPr lang="ru-RU" sz="3200" b="1" dirty="0" smtClean="0">
                <a:solidFill>
                  <a:srgbClr val="002060"/>
                </a:solidFill>
                <a:latin typeface="Times New Roman" pitchFamily="18" charset="0"/>
                <a:cs typeface="Times New Roman" pitchFamily="18" charset="0"/>
              </a:rPr>
              <a:t>В Российской Федерации образование может быть получено:</a:t>
            </a:r>
            <a:endParaRPr lang="ru-RU" sz="3200" b="1" dirty="0">
              <a:solidFill>
                <a:srgbClr val="002060"/>
              </a:solidFill>
              <a:latin typeface="Times New Roman" pitchFamily="18" charset="0"/>
              <a:cs typeface="Times New Roman" pitchFamily="18" charset="0"/>
            </a:endParaRPr>
          </a:p>
          <a:p>
            <a:pPr algn="just"/>
            <a:endParaRPr lang="ru-RU" sz="3200" b="1" dirty="0" smtClean="0">
              <a:solidFill>
                <a:schemeClr val="accent6">
                  <a:lumMod val="50000"/>
                </a:schemeClr>
              </a:solidFill>
              <a:latin typeface="Times New Roman" pitchFamily="18" charset="0"/>
              <a:cs typeface="Times New Roman" pitchFamily="18" charset="0"/>
            </a:endParaRPr>
          </a:p>
          <a:p>
            <a:pPr marL="514350" indent="-514350">
              <a:buAutoNum type="arabicParenR"/>
            </a:pPr>
            <a:r>
              <a:rPr lang="ru-RU" sz="3200" b="1" dirty="0" smtClean="0">
                <a:solidFill>
                  <a:srgbClr val="002060"/>
                </a:solidFill>
                <a:latin typeface="Times New Roman" pitchFamily="18" charset="0"/>
                <a:cs typeface="Times New Roman" pitchFamily="18" charset="0"/>
              </a:rPr>
              <a:t>В организациях, осуществляющих образовательную деятельность </a:t>
            </a:r>
            <a:r>
              <a:rPr lang="ru-RU" sz="3200" b="1" dirty="0">
                <a:solidFill>
                  <a:srgbClr val="002060"/>
                </a:solidFill>
                <a:latin typeface="Times New Roman" pitchFamily="18" charset="0"/>
                <a:cs typeface="Times New Roman" pitchFamily="18" charset="0"/>
              </a:rPr>
              <a:t>(</a:t>
            </a:r>
            <a:r>
              <a:rPr lang="ru-RU" sz="3200" b="1" dirty="0" err="1" smtClean="0">
                <a:solidFill>
                  <a:schemeClr val="accent6">
                    <a:lumMod val="50000"/>
                  </a:schemeClr>
                </a:solidFill>
                <a:latin typeface="Times New Roman" pitchFamily="18" charset="0"/>
                <a:cs typeface="Times New Roman" pitchFamily="18" charset="0"/>
              </a:rPr>
              <a:t>очно</a:t>
            </a:r>
            <a:r>
              <a:rPr lang="ru-RU" sz="3200" b="1" dirty="0" smtClean="0">
                <a:solidFill>
                  <a:schemeClr val="accent6">
                    <a:lumMod val="50000"/>
                  </a:schemeClr>
                </a:solidFill>
                <a:latin typeface="Times New Roman" pitchFamily="18" charset="0"/>
                <a:cs typeface="Times New Roman" pitchFamily="18" charset="0"/>
              </a:rPr>
              <a:t>, заочно, </a:t>
            </a:r>
            <a:r>
              <a:rPr lang="ru-RU" sz="3200" b="1" dirty="0" err="1" smtClean="0">
                <a:solidFill>
                  <a:schemeClr val="accent6">
                    <a:lumMod val="50000"/>
                  </a:schemeClr>
                </a:solidFill>
                <a:latin typeface="Times New Roman" pitchFamily="18" charset="0"/>
                <a:cs typeface="Times New Roman" pitchFamily="18" charset="0"/>
              </a:rPr>
              <a:t>очно-заочно</a:t>
            </a:r>
            <a:r>
              <a:rPr lang="ru-RU" sz="3200" b="1" dirty="0">
                <a:solidFill>
                  <a:srgbClr val="002060"/>
                </a:solidFill>
                <a:latin typeface="Times New Roman" pitchFamily="18" charset="0"/>
                <a:cs typeface="Times New Roman" pitchFamily="18" charset="0"/>
              </a:rPr>
              <a:t>)</a:t>
            </a:r>
            <a:r>
              <a:rPr lang="ru-RU" sz="3200" b="1" dirty="0" smtClean="0">
                <a:solidFill>
                  <a:srgbClr val="002060"/>
                </a:solidFill>
                <a:latin typeface="Times New Roman" pitchFamily="18" charset="0"/>
                <a:cs typeface="Times New Roman" pitchFamily="18" charset="0"/>
              </a:rPr>
              <a:t>;</a:t>
            </a:r>
          </a:p>
          <a:p>
            <a:pPr marL="514350" indent="-514350">
              <a:buAutoNum type="arabicParenR"/>
            </a:pPr>
            <a:r>
              <a:rPr lang="ru-RU" sz="3200" b="1" dirty="0" smtClean="0">
                <a:solidFill>
                  <a:srgbClr val="002060"/>
                </a:solidFill>
                <a:latin typeface="Times New Roman" pitchFamily="18" charset="0"/>
                <a:cs typeface="Times New Roman" pitchFamily="18" charset="0"/>
              </a:rPr>
              <a:t>Вне организаций, осуществляющих образовательную деятельность (</a:t>
            </a:r>
            <a:r>
              <a:rPr lang="ru-RU" sz="3200" b="1" dirty="0">
                <a:solidFill>
                  <a:schemeClr val="accent6">
                    <a:lumMod val="50000"/>
                  </a:schemeClr>
                </a:solidFill>
                <a:latin typeface="Times New Roman" pitchFamily="18" charset="0"/>
                <a:cs typeface="Times New Roman" pitchFamily="18" charset="0"/>
              </a:rPr>
              <a:t>в форме семейного образования или самообразования</a:t>
            </a:r>
            <a:r>
              <a:rPr lang="ru-RU" sz="3200" b="1" dirty="0" smtClean="0">
                <a:solidFill>
                  <a:srgbClr val="002060"/>
                </a:solidFill>
                <a:latin typeface="Times New Roman" pitchFamily="18" charset="0"/>
                <a:cs typeface="Times New Roman" pitchFamily="18" charset="0"/>
              </a:rPr>
              <a:t>).</a:t>
            </a:r>
            <a:endParaRPr lang="ru-RU" sz="3200" b="1" dirty="0">
              <a:solidFill>
                <a:srgbClr val="002060"/>
              </a:solidFill>
              <a:latin typeface="Times New Roman" pitchFamily="18" charset="0"/>
              <a:cs typeface="Times New Roman" pitchFamily="18" charset="0"/>
            </a:endParaRPr>
          </a:p>
          <a:p>
            <a:pPr algn="just"/>
            <a:endParaRPr lang="ru-RU" sz="3200" b="1" dirty="0" smtClean="0">
              <a:solidFill>
                <a:srgbClr val="002060"/>
              </a:solidFill>
              <a:latin typeface="Times New Roman" pitchFamily="18" charset="0"/>
              <a:cs typeface="Times New Roman" pitchFamily="18" charset="0"/>
            </a:endParaRPr>
          </a:p>
          <a:p>
            <a:pPr algn="just"/>
            <a:endParaRPr lang="ru-RU" sz="2800" b="1" dirty="0" smtClean="0">
              <a:solidFill>
                <a:srgbClr val="002060"/>
              </a:solidFill>
              <a:latin typeface="Times New Roman" pitchFamily="18" charset="0"/>
              <a:cs typeface="Times New Roman" pitchFamily="18" charset="0"/>
            </a:endParaRPr>
          </a:p>
          <a:p>
            <a:pPr algn="just">
              <a:buFontTx/>
              <a:buChar char="-"/>
            </a:pPr>
            <a:endParaRPr lang="ru-RU" sz="2800" b="1" dirty="0" smtClean="0">
              <a:solidFill>
                <a:srgbClr val="002060"/>
              </a:solidFill>
              <a:latin typeface="Times New Roman" pitchFamily="18" charset="0"/>
              <a:cs typeface="Times New Roman" pitchFamily="18" charset="0"/>
            </a:endParaRPr>
          </a:p>
        </p:txBody>
      </p:sp>
      <p:sp>
        <p:nvSpPr>
          <p:cNvPr id="4" name="Содержимое 4"/>
          <p:cNvSpPr txBox="1">
            <a:spLocks/>
          </p:cNvSpPr>
          <p:nvPr/>
        </p:nvSpPr>
        <p:spPr bwMode="auto">
          <a:xfrm>
            <a:off x="323528" y="116632"/>
            <a:ext cx="8568952" cy="1008112"/>
          </a:xfrm>
          <a:prstGeom prst="rect">
            <a:avLst/>
          </a:prstGeom>
          <a:solidFill>
            <a:srgbClr val="4274B0"/>
          </a:solidFill>
          <a:ln w="9525">
            <a:noFill/>
            <a:miter lim="800000"/>
            <a:headEnd/>
            <a:tailEnd/>
          </a:ln>
        </p:spPr>
        <p:txBody>
          <a:bodyPr vert="horz" wrap="square" lIns="91440" tIns="45720" rIns="91440" bIns="45720" numCol="1" anchor="ctr" anchorCtr="0" compatLnSpc="1">
            <a:prstTxWarp prst="textNoShape">
              <a:avLst/>
            </a:prstTxWarp>
          </a:bodyPr>
          <a:lstStyle/>
          <a:p>
            <a:pPr marL="365125" indent="-255588" algn="ctr">
              <a:buFont typeface="Arial" charset="0"/>
              <a:buNone/>
              <a:defRPr/>
            </a:pPr>
            <a:r>
              <a:rPr lang="ru-RU" sz="2800" b="1" dirty="0">
                <a:solidFill>
                  <a:schemeClr val="bg1"/>
                </a:solidFill>
                <a:latin typeface="Arial" pitchFamily="34" charset="0"/>
                <a:ea typeface="+mj-ea"/>
                <a:cs typeface="Arial" pitchFamily="34" charset="0"/>
              </a:rPr>
              <a:t> </a:t>
            </a:r>
            <a:endParaRPr lang="ru-RU" sz="2800" b="1" dirty="0" smtClean="0">
              <a:solidFill>
                <a:schemeClr val="bg1"/>
              </a:solidFill>
              <a:latin typeface="Arial" pitchFamily="34" charset="0"/>
              <a:ea typeface="+mj-ea"/>
              <a:cs typeface="Arial" pitchFamily="34" charset="0"/>
            </a:endParaRPr>
          </a:p>
          <a:p>
            <a:pPr marL="365125" indent="-255588" algn="ctr">
              <a:buFont typeface="Arial" charset="0"/>
              <a:buNone/>
              <a:defRPr/>
            </a:pPr>
            <a:endParaRPr lang="ru-RU" sz="2800" b="1" dirty="0">
              <a:solidFill>
                <a:schemeClr val="bg1"/>
              </a:solidFill>
              <a:latin typeface="Arial" pitchFamily="34" charset="0"/>
              <a:ea typeface="+mj-ea"/>
              <a:cs typeface="Arial" pitchFamily="34" charset="0"/>
            </a:endParaRPr>
          </a:p>
          <a:p>
            <a:pPr marL="365125" indent="-255588" algn="ctr">
              <a:buFont typeface="Arial" charset="0"/>
              <a:buNone/>
              <a:defRPr/>
            </a:pPr>
            <a:r>
              <a:rPr lang="ru-RU" sz="2800" b="1" dirty="0" smtClean="0">
                <a:solidFill>
                  <a:schemeClr val="bg1"/>
                </a:solidFill>
                <a:latin typeface="Arial" pitchFamily="34" charset="0"/>
                <a:ea typeface="+mj-ea"/>
                <a:cs typeface="Arial" pitchFamily="34" charset="0"/>
              </a:rPr>
              <a:t>Формы получения образования и формы обучения (статья 17)</a:t>
            </a:r>
            <a:r>
              <a:rPr lang="ru-RU" sz="2800" b="1" dirty="0">
                <a:solidFill>
                  <a:schemeClr val="bg1"/>
                </a:solidFill>
                <a:latin typeface="Arial" pitchFamily="34" charset="0"/>
                <a:ea typeface="+mj-ea"/>
                <a:cs typeface="Arial" pitchFamily="34" charset="0"/>
              </a:rPr>
              <a:t/>
            </a:r>
            <a:br>
              <a:rPr lang="ru-RU" sz="2800" b="1" dirty="0">
                <a:solidFill>
                  <a:schemeClr val="bg1"/>
                </a:solidFill>
                <a:latin typeface="Arial" pitchFamily="34" charset="0"/>
                <a:ea typeface="+mj-ea"/>
                <a:cs typeface="Arial" pitchFamily="34" charset="0"/>
              </a:rPr>
            </a:br>
            <a:r>
              <a:rPr lang="ru-RU" sz="2800" b="1" dirty="0">
                <a:solidFill>
                  <a:schemeClr val="bg1"/>
                </a:solidFill>
                <a:latin typeface="Arial" pitchFamily="34" charset="0"/>
                <a:ea typeface="+mj-ea"/>
                <a:cs typeface="Arial" pitchFamily="34" charset="0"/>
              </a:rPr>
              <a:t/>
            </a:r>
            <a:br>
              <a:rPr lang="ru-RU" sz="2800" b="1" dirty="0">
                <a:solidFill>
                  <a:schemeClr val="bg1"/>
                </a:solidFill>
                <a:latin typeface="Arial" pitchFamily="34" charset="0"/>
                <a:ea typeface="+mj-ea"/>
                <a:cs typeface="Arial" pitchFamily="34" charset="0"/>
              </a:rPr>
            </a:br>
            <a:endParaRPr lang="ru-RU" sz="2800" b="1" dirty="0">
              <a:solidFill>
                <a:schemeClr val="bg1"/>
              </a:solidFill>
              <a:latin typeface="Arial" pitchFamily="34" charset="0"/>
              <a:ea typeface="+mj-ea"/>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496944" cy="1143000"/>
          </a:xfrm>
          <a:solidFill>
            <a:schemeClr val="accent1"/>
          </a:solidFill>
        </p:spPr>
        <p:txBody>
          <a:bodyPr/>
          <a:lstStyle/>
          <a:p>
            <a:pPr algn="ctr">
              <a:buNone/>
            </a:pPr>
            <a:r>
              <a:rPr lang="ru-RU" dirty="0" smtClean="0">
                <a:solidFill>
                  <a:schemeClr val="bg1">
                    <a:lumMod val="95000"/>
                  </a:schemeClr>
                </a:solidFill>
              </a:rPr>
              <a:t>Качество образования </a:t>
            </a:r>
            <a:endParaRPr lang="ru-RU" dirty="0">
              <a:solidFill>
                <a:schemeClr val="bg1">
                  <a:lumMod val="95000"/>
                </a:schemeClr>
              </a:solidFill>
            </a:endParaRPr>
          </a:p>
        </p:txBody>
      </p:sp>
      <p:pic>
        <p:nvPicPr>
          <p:cNvPr id="5" name="Picture 2" descr="Картинка 14 из 156190">
            <a:hlinkClick r:id="rId2"/>
          </p:cNvPr>
          <p:cNvPicPr>
            <a:picLocks noGrp="1" noChangeAspect="1" noChangeArrowheads="1"/>
          </p:cNvPicPr>
          <p:nvPr>
            <p:ph sz="quarter" idx="13"/>
          </p:nvPr>
        </p:nvPicPr>
        <p:blipFill>
          <a:blip r:embed="rId3" cstate="print"/>
          <a:srcRect/>
          <a:stretch>
            <a:fillRect/>
          </a:stretch>
        </p:blipFill>
        <p:spPr bwMode="auto">
          <a:xfrm>
            <a:off x="395536" y="1988840"/>
            <a:ext cx="4248472" cy="345638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4716016" y="1844824"/>
            <a:ext cx="4427984" cy="1754326"/>
          </a:xfrm>
          <a:prstGeom prst="rect">
            <a:avLst/>
          </a:prstGeom>
        </p:spPr>
        <p:txBody>
          <a:bodyPr wrap="square">
            <a:spAutoFit/>
          </a:bodyPr>
          <a:lstStyle/>
          <a:p>
            <a:pPr>
              <a:defRPr/>
            </a:pPr>
            <a:r>
              <a:rPr lang="ru-RU" dirty="0" smtClean="0">
                <a:solidFill>
                  <a:srgbClr val="C00000"/>
                </a:solidFill>
              </a:rPr>
              <a:t>Цель государственной политики </a:t>
            </a:r>
            <a:r>
              <a:rPr lang="ru-RU" dirty="0" smtClean="0"/>
              <a:t>в области образования – повышение </a:t>
            </a:r>
            <a:r>
              <a:rPr lang="ru-RU" dirty="0" smtClean="0">
                <a:solidFill>
                  <a:schemeClr val="accent3">
                    <a:lumMod val="50000"/>
                  </a:schemeClr>
                </a:solidFill>
              </a:rPr>
              <a:t>доступности качественного образования</a:t>
            </a:r>
            <a:r>
              <a:rPr lang="ru-RU" dirty="0" smtClean="0"/>
              <a:t>, соответствующего современным потребностям общества и каждого гражданина.</a:t>
            </a:r>
            <a:endParaRPr lang="ru-RU" dirty="0"/>
          </a:p>
        </p:txBody>
      </p:sp>
      <p:sp>
        <p:nvSpPr>
          <p:cNvPr id="9" name="Прямоугольник 8"/>
          <p:cNvSpPr/>
          <p:nvPr/>
        </p:nvSpPr>
        <p:spPr>
          <a:xfrm rot="10800000" flipV="1">
            <a:off x="5004048" y="3902570"/>
            <a:ext cx="3888432" cy="1200329"/>
          </a:xfrm>
          <a:prstGeom prst="rect">
            <a:avLst/>
          </a:prstGeom>
        </p:spPr>
        <p:txBody>
          <a:bodyPr wrap="square">
            <a:spAutoFit/>
          </a:bodyPr>
          <a:lstStyle/>
          <a:p>
            <a:pPr>
              <a:buClr>
                <a:srgbClr val="CC3300"/>
              </a:buClr>
              <a:buFont typeface="Wingdings" pitchFamily="2" charset="2"/>
              <a:buChar char="v"/>
              <a:defRPr/>
            </a:pPr>
            <a:r>
              <a:rPr lang="ru-RU" dirty="0" smtClean="0">
                <a:solidFill>
                  <a:schemeClr val="accent4">
                    <a:lumMod val="25000"/>
                  </a:schemeClr>
                </a:solidFill>
              </a:rPr>
              <a:t>Основные направления деятельности Правительства РФ на период до 2018 года</a:t>
            </a:r>
          </a:p>
          <a:p>
            <a:pPr>
              <a:buClr>
                <a:srgbClr val="CC3300"/>
              </a:buClr>
              <a:defRPr/>
            </a:pPr>
            <a:endParaRPr lang="ru-RU" dirty="0">
              <a:solidFill>
                <a:schemeClr val="accent4">
                  <a:lumMod val="25000"/>
                </a:schemeClr>
              </a:solidFill>
            </a:endParaRPr>
          </a:p>
        </p:txBody>
      </p:sp>
      <p:sp>
        <p:nvSpPr>
          <p:cNvPr id="10" name="Прямоугольник 9"/>
          <p:cNvSpPr/>
          <p:nvPr/>
        </p:nvSpPr>
        <p:spPr>
          <a:xfrm>
            <a:off x="5004048" y="4797152"/>
            <a:ext cx="3960440" cy="2185214"/>
          </a:xfrm>
          <a:prstGeom prst="rect">
            <a:avLst/>
          </a:prstGeom>
        </p:spPr>
        <p:txBody>
          <a:bodyPr wrap="square">
            <a:spAutoFit/>
          </a:bodyPr>
          <a:lstStyle/>
          <a:p>
            <a:pPr>
              <a:buClr>
                <a:srgbClr val="CC3300"/>
              </a:buClr>
              <a:buFont typeface="Wingdings" pitchFamily="2" charset="2"/>
              <a:buChar char="v"/>
              <a:defRPr/>
            </a:pPr>
            <a:r>
              <a:rPr lang="ru-RU" dirty="0" smtClean="0">
                <a:solidFill>
                  <a:schemeClr val="accent4">
                    <a:lumMod val="25000"/>
                  </a:schemeClr>
                </a:solidFill>
              </a:rPr>
              <a:t>Национальная стратегия действий в интересах детей на 2012 - 2017 годы</a:t>
            </a:r>
          </a:p>
          <a:p>
            <a:pPr>
              <a:buClr>
                <a:srgbClr val="CC3300"/>
              </a:buClr>
              <a:buFont typeface="Wingdings" pitchFamily="2" charset="2"/>
              <a:buChar char="v"/>
              <a:defRPr/>
            </a:pPr>
            <a:r>
              <a:rPr lang="ru-RU" sz="1600" dirty="0">
                <a:solidFill>
                  <a:schemeClr val="accent4">
                    <a:lumMod val="25000"/>
                  </a:schemeClr>
                </a:solidFill>
                <a:latin typeface="Times New Roman" panose="02020603050405020304" pitchFamily="18" charset="0"/>
                <a:cs typeface="Times New Roman" panose="02020603050405020304" pitchFamily="18" charset="0"/>
              </a:rPr>
              <a:t>ГОСУДАРСТВЕННАЯ ПРОГРАММА РОССИЙСКОЙ ФЕДЕРАЦИИ</a:t>
            </a:r>
          </a:p>
          <a:p>
            <a:pPr>
              <a:buClr>
                <a:srgbClr val="CC3300"/>
              </a:buClr>
              <a:defRPr/>
            </a:pPr>
            <a:r>
              <a:rPr lang="ru-RU" sz="1600" dirty="0">
                <a:solidFill>
                  <a:schemeClr val="accent4">
                    <a:lumMod val="25000"/>
                  </a:schemeClr>
                </a:solidFill>
                <a:latin typeface="Times New Roman" panose="02020603050405020304" pitchFamily="18" charset="0"/>
                <a:cs typeface="Times New Roman" panose="02020603050405020304" pitchFamily="18" charset="0"/>
              </a:rPr>
              <a:t>«РАЗВИТИЕ ОБРАЗОВАНИЯ»</a:t>
            </a:r>
          </a:p>
          <a:p>
            <a:pPr>
              <a:buClr>
                <a:srgbClr val="CC3300"/>
              </a:buClr>
              <a:defRPr/>
            </a:pPr>
            <a:r>
              <a:rPr lang="ru-RU" sz="1600" dirty="0" smtClean="0">
                <a:solidFill>
                  <a:schemeClr val="accent4">
                    <a:lumMod val="25000"/>
                  </a:schemeClr>
                </a:solidFill>
                <a:latin typeface="Times New Roman" panose="02020603050405020304" pitchFamily="18" charset="0"/>
                <a:cs typeface="Times New Roman" panose="02020603050405020304" pitchFamily="18" charset="0"/>
              </a:rPr>
              <a:t> НА </a:t>
            </a:r>
            <a:r>
              <a:rPr lang="ru-RU" sz="1600" dirty="0">
                <a:solidFill>
                  <a:schemeClr val="accent4">
                    <a:lumMod val="25000"/>
                  </a:schemeClr>
                </a:solidFill>
                <a:latin typeface="Times New Roman" panose="02020603050405020304" pitchFamily="18" charset="0"/>
                <a:cs typeface="Times New Roman" panose="02020603050405020304" pitchFamily="18" charset="0"/>
              </a:rPr>
              <a:t>2013 - 2020 ГОДЫ</a:t>
            </a:r>
          </a:p>
          <a:p>
            <a:pPr>
              <a:buClr>
                <a:srgbClr val="CC3300"/>
              </a:buClr>
              <a:buFont typeface="Wingdings" pitchFamily="2" charset="2"/>
              <a:buChar char="v"/>
              <a:defRPr/>
            </a:pPr>
            <a:endParaRPr lang="ru-RU" dirty="0">
              <a:solidFill>
                <a:schemeClr val="accent4">
                  <a:lumMod val="2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835696" y="548680"/>
            <a:ext cx="7056784" cy="2862322"/>
          </a:xfrm>
          <a:prstGeom prst="rect">
            <a:avLst/>
          </a:prstGeom>
        </p:spPr>
        <p:txBody>
          <a:bodyPr wrap="square">
            <a:spAutoFit/>
          </a:bodyPr>
          <a:lstStyle/>
          <a:p>
            <a:pPr algn="just"/>
            <a:r>
              <a:rPr lang="ru-RU" altLang="ru-RU" dirty="0" smtClean="0">
                <a:latin typeface="Times New Roman" pitchFamily="18" charset="0"/>
                <a:cs typeface="Times New Roman" pitchFamily="18" charset="0"/>
              </a:rPr>
              <a:t>Согласно ч. 5 ст. 41 Федерального закона «Об образовании в Российской Федерации» обучение обучающихся, осваивающих основные общеобразовательные программы и нуждающихся в длительном лечении, а также детей-инвалидов, которые по состоянию здоровья не могут посещать образовательные организации, может быть также организовано на дому или в медицинских организациях. Таким образом, возможность обучения на дому для указанных категорий обучающихся в новом законе сохраняется, причем обучение на дому является формой получения образования в организациях, осуществляющих образовательную деятельность. </a:t>
            </a:r>
            <a:endParaRPr lang="ru-RU" altLang="ru-RU" dirty="0">
              <a:latin typeface="Times New Roman" pitchFamily="18" charset="0"/>
              <a:cs typeface="Times New Roman" pitchFamily="18" charset="0"/>
            </a:endParaRPr>
          </a:p>
        </p:txBody>
      </p:sp>
      <p:pic>
        <p:nvPicPr>
          <p:cNvPr id="3" name="Рисунок 7" descr="znak-voprosa.jpg"/>
          <p:cNvPicPr>
            <a:picLocks noChangeAspect="1"/>
          </p:cNvPicPr>
          <p:nvPr/>
        </p:nvPicPr>
        <p:blipFill>
          <a:blip r:embed="rId2" cstate="print"/>
          <a:srcRect/>
          <a:stretch>
            <a:fillRect/>
          </a:stretch>
        </p:blipFill>
        <p:spPr bwMode="auto">
          <a:xfrm>
            <a:off x="0" y="1268760"/>
            <a:ext cx="1749425" cy="1749425"/>
          </a:xfrm>
          <a:prstGeom prst="rect">
            <a:avLst/>
          </a:prstGeom>
          <a:noFill/>
          <a:ln w="9525">
            <a:noFill/>
            <a:miter lim="800000"/>
            <a:headEnd/>
            <a:tailEnd/>
          </a:ln>
        </p:spPr>
      </p:pic>
      <p:sp>
        <p:nvSpPr>
          <p:cNvPr id="4" name="Прямоугольник 3"/>
          <p:cNvSpPr/>
          <p:nvPr/>
        </p:nvSpPr>
        <p:spPr>
          <a:xfrm>
            <a:off x="1907704" y="188640"/>
            <a:ext cx="4585746" cy="400110"/>
          </a:xfrm>
          <a:prstGeom prst="rect">
            <a:avLst/>
          </a:prstGeom>
        </p:spPr>
        <p:txBody>
          <a:bodyPr wrap="square">
            <a:spAutoFit/>
          </a:bodyPr>
          <a:lstStyle/>
          <a:p>
            <a:pPr fontAlgn="auto">
              <a:spcAft>
                <a:spcPts val="0"/>
              </a:spcAft>
              <a:defRPr/>
            </a:pPr>
            <a:r>
              <a:rPr lang="ru-RU" sz="2000" b="1" dirty="0" smtClean="0">
                <a:latin typeface="Times New Roman" pitchFamily="18" charset="0"/>
                <a:cs typeface="Times New Roman" pitchFamily="18" charset="0"/>
              </a:rPr>
              <a:t>Сохранилось ли домашнее обучение?</a:t>
            </a:r>
            <a:endParaRPr lang="ru-RU" sz="2000" b="1" dirty="0">
              <a:latin typeface="Times New Roman" pitchFamily="18" charset="0"/>
              <a:cs typeface="Times New Roman" pitchFamily="18" charset="0"/>
            </a:endParaRPr>
          </a:p>
        </p:txBody>
      </p:sp>
      <p:pic>
        <p:nvPicPr>
          <p:cNvPr id="5" name="Рисунок 7" descr="znak-voprosa.jpg"/>
          <p:cNvPicPr>
            <a:picLocks noChangeAspect="1"/>
          </p:cNvPicPr>
          <p:nvPr/>
        </p:nvPicPr>
        <p:blipFill>
          <a:blip r:embed="rId2" cstate="print"/>
          <a:srcRect/>
          <a:stretch>
            <a:fillRect/>
          </a:stretch>
        </p:blipFill>
        <p:spPr bwMode="auto">
          <a:xfrm>
            <a:off x="0" y="4005064"/>
            <a:ext cx="1749425" cy="1749425"/>
          </a:xfrm>
          <a:prstGeom prst="rect">
            <a:avLst/>
          </a:prstGeom>
          <a:noFill/>
          <a:ln w="9525">
            <a:noFill/>
            <a:miter lim="800000"/>
            <a:headEnd/>
            <a:tailEnd/>
          </a:ln>
        </p:spPr>
      </p:pic>
      <p:sp>
        <p:nvSpPr>
          <p:cNvPr id="6" name="Прямоугольник 5"/>
          <p:cNvSpPr/>
          <p:nvPr/>
        </p:nvSpPr>
        <p:spPr>
          <a:xfrm>
            <a:off x="1835696" y="3429000"/>
            <a:ext cx="7056784" cy="707886"/>
          </a:xfrm>
          <a:prstGeom prst="rect">
            <a:avLst/>
          </a:prstGeom>
        </p:spPr>
        <p:txBody>
          <a:bodyPr wrap="square">
            <a:spAutoFit/>
          </a:bodyPr>
          <a:lstStyle/>
          <a:p>
            <a:r>
              <a:rPr lang="ru-RU" sz="2000" b="1" dirty="0" smtClean="0">
                <a:latin typeface="Times New Roman" pitchFamily="18" charset="0"/>
                <a:cs typeface="Times New Roman" pitchFamily="18" charset="0"/>
              </a:rPr>
              <a:t>В новом Законе отсутствует такая форма обучения как экстернат. Значит ли это, что экстернат исчез совсем?</a:t>
            </a:r>
            <a:endParaRPr lang="ru-RU" sz="2000" dirty="0">
              <a:latin typeface="Times New Roman" pitchFamily="18" charset="0"/>
              <a:cs typeface="Times New Roman" pitchFamily="18" charset="0"/>
            </a:endParaRPr>
          </a:p>
        </p:txBody>
      </p:sp>
      <p:sp>
        <p:nvSpPr>
          <p:cNvPr id="7" name="Прямоугольник 6"/>
          <p:cNvSpPr/>
          <p:nvPr/>
        </p:nvSpPr>
        <p:spPr>
          <a:xfrm>
            <a:off x="1835696" y="4221088"/>
            <a:ext cx="7128792" cy="2031325"/>
          </a:xfrm>
          <a:prstGeom prst="rect">
            <a:avLst/>
          </a:prstGeom>
        </p:spPr>
        <p:txBody>
          <a:bodyPr wrap="square">
            <a:spAutoFit/>
          </a:bodyPr>
          <a:lstStyle/>
          <a:p>
            <a:pPr algn="just"/>
            <a:r>
              <a:rPr lang="ru-RU" altLang="ru-RU" dirty="0" smtClean="0">
                <a:latin typeface="Times New Roman" pitchFamily="18" charset="0"/>
                <a:cs typeface="Times New Roman" pitchFamily="18" charset="0"/>
              </a:rPr>
              <a:t>Такая форма получения образования, как экстернат, новым Федеральным законом не предусматривается. Экстернат является не формой получения образования, а формой прохождения промежуточной и итоговой аттестации для лиц, которые обучались либо в семье, либо самостоятельно, либо по основным образовательным программам, не прошедшим государственную аккредитацию.</a:t>
            </a:r>
            <a:endParaRPr lang="ru-RU" alt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3" descr="Рисунок11.png"/>
          <p:cNvPicPr>
            <a:picLocks noChangeAspect="1"/>
          </p:cNvPicPr>
          <p:nvPr/>
        </p:nvPicPr>
        <p:blipFill>
          <a:blip r:embed="rId2" cstate="print"/>
          <a:srcRect/>
          <a:stretch>
            <a:fillRect/>
          </a:stretch>
        </p:blipFill>
        <p:spPr bwMode="auto">
          <a:xfrm>
            <a:off x="330178" y="980728"/>
            <a:ext cx="8813822" cy="5877272"/>
          </a:xfrm>
          <a:prstGeom prst="rect">
            <a:avLst/>
          </a:prstGeom>
          <a:noFill/>
          <a:ln w="9525">
            <a:noFill/>
            <a:miter lim="800000"/>
            <a:headEnd/>
            <a:tailEnd/>
          </a:ln>
        </p:spPr>
      </p:pic>
      <p:sp>
        <p:nvSpPr>
          <p:cNvPr id="3" name="Прямоугольник 2"/>
          <p:cNvSpPr/>
          <p:nvPr/>
        </p:nvSpPr>
        <p:spPr>
          <a:xfrm>
            <a:off x="539552" y="188640"/>
            <a:ext cx="8136904" cy="904863"/>
          </a:xfrm>
          <a:prstGeom prst="rect">
            <a:avLst/>
          </a:prstGeom>
          <a:solidFill>
            <a:srgbClr val="2F72C3"/>
          </a:solidFill>
        </p:spPr>
        <p:txBody>
          <a:bodyPr wrap="square">
            <a:spAutoFit/>
          </a:bodyPr>
          <a:lstStyle/>
          <a:p>
            <a:pPr marL="365125" indent="-255588" algn="ctr" fontAlgn="auto">
              <a:spcBef>
                <a:spcPct val="20000"/>
              </a:spcBef>
              <a:spcAft>
                <a:spcPts val="0"/>
              </a:spcAft>
              <a:buFont typeface="Arial" charset="0"/>
              <a:buNone/>
              <a:defRPr/>
            </a:pPr>
            <a:r>
              <a:rPr lang="ru-RU" sz="2400" b="1" dirty="0" smtClean="0">
                <a:solidFill>
                  <a:schemeClr val="bg1"/>
                </a:solidFill>
                <a:latin typeface="Times New Roman" pitchFamily="18" charset="0"/>
                <a:cs typeface="Times New Roman" pitchFamily="18" charset="0"/>
              </a:rPr>
              <a:t>Документы об образовании и (или) о квалификации. </a:t>
            </a:r>
          </a:p>
          <a:p>
            <a:pPr marL="365125" indent="-255588" algn="ctr" fontAlgn="auto">
              <a:spcBef>
                <a:spcPct val="20000"/>
              </a:spcBef>
              <a:spcAft>
                <a:spcPts val="0"/>
              </a:spcAft>
              <a:buFont typeface="Arial" charset="0"/>
              <a:buNone/>
              <a:defRPr/>
            </a:pPr>
            <a:r>
              <a:rPr lang="ru-RU" sz="2400" b="1" dirty="0" smtClean="0">
                <a:solidFill>
                  <a:schemeClr val="bg1"/>
                </a:solidFill>
                <a:latin typeface="Times New Roman" pitchFamily="18" charset="0"/>
                <a:cs typeface="Times New Roman" pitchFamily="18" charset="0"/>
              </a:rPr>
              <a:t>Документы об обучении (статья 60)</a:t>
            </a:r>
            <a:endParaRPr lang="ru-RU"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2" descr="XJncCtro08o.jpg"/>
          <p:cNvPicPr>
            <a:picLocks noChangeAspect="1"/>
          </p:cNvPicPr>
          <p:nvPr/>
        </p:nvPicPr>
        <p:blipFill>
          <a:blip r:embed="rId2" cstate="print"/>
          <a:srcRect/>
          <a:stretch>
            <a:fillRect/>
          </a:stretch>
        </p:blipFill>
        <p:spPr bwMode="auto">
          <a:xfrm>
            <a:off x="611560" y="764704"/>
            <a:ext cx="4854575" cy="3240087"/>
          </a:xfrm>
          <a:prstGeom prst="rect">
            <a:avLst/>
          </a:prstGeom>
          <a:noFill/>
          <a:ln w="9525">
            <a:noFill/>
            <a:miter lim="800000"/>
            <a:headEnd/>
            <a:tailEnd/>
          </a:ln>
        </p:spPr>
      </p:pic>
      <p:sp>
        <p:nvSpPr>
          <p:cNvPr id="3" name="Прямоугольник 2"/>
          <p:cNvSpPr/>
          <p:nvPr/>
        </p:nvSpPr>
        <p:spPr>
          <a:xfrm>
            <a:off x="971600" y="4509120"/>
            <a:ext cx="7488832" cy="1200329"/>
          </a:xfrm>
          <a:prstGeom prst="rect">
            <a:avLst/>
          </a:prstGeom>
        </p:spPr>
        <p:txBody>
          <a:bodyPr wrap="square">
            <a:spAutoFit/>
          </a:bodyPr>
          <a:lstStyle/>
          <a:p>
            <a:r>
              <a:rPr lang="ru-RU" sz="3600" b="1" dirty="0" smtClean="0">
                <a:latin typeface="Times New Roman" pitchFamily="18" charset="0"/>
                <a:cs typeface="Times New Roman" pitchFamily="18" charset="0"/>
              </a:rPr>
              <a:t>Организации, осуществляющие образовательную деятельность</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2" descr="Рисунок18.png"/>
          <p:cNvPicPr>
            <a:picLocks noChangeAspect="1"/>
          </p:cNvPicPr>
          <p:nvPr/>
        </p:nvPicPr>
        <p:blipFill>
          <a:blip r:embed="rId2" cstate="print"/>
          <a:srcRect/>
          <a:stretch>
            <a:fillRect/>
          </a:stretch>
        </p:blipFill>
        <p:spPr bwMode="auto">
          <a:xfrm>
            <a:off x="265113" y="244475"/>
            <a:ext cx="8613775" cy="636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nvGraphicFramePr>
        <p:xfrm>
          <a:off x="755576" y="332656"/>
          <a:ext cx="770485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5" descr="Рисунок19.png"/>
          <p:cNvPicPr>
            <a:picLocks noGrp="1" noChangeAspect="1"/>
          </p:cNvPicPr>
          <p:nvPr>
            <p:ph sz="quarter" idx="13"/>
          </p:nvPr>
        </p:nvPicPr>
        <p:blipFill>
          <a:blip r:embed="rId7" cstate="print"/>
          <a:stretch>
            <a:fillRect/>
          </a:stretch>
        </p:blipFill>
        <p:spPr bwMode="auto">
          <a:xfrm>
            <a:off x="755575" y="1484784"/>
            <a:ext cx="7618623"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Содержимое 7"/>
          <p:cNvSpPr>
            <a:spLocks noGrp="1"/>
          </p:cNvSpPr>
          <p:nvPr>
            <p:ph sz="quarter" idx="13"/>
          </p:nvPr>
        </p:nvSpPr>
        <p:spPr>
          <a:xfrm>
            <a:off x="142844" y="1412776"/>
            <a:ext cx="3205020" cy="12527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normAutofit lnSpcReduction="10000"/>
          </a:bodyPr>
          <a:lstStyle/>
          <a:p>
            <a:pPr marL="0" indent="0" algn="ctr">
              <a:buNone/>
            </a:pPr>
            <a:r>
              <a:rPr lang="ru-RU" sz="2400" b="1" dirty="0" smtClean="0"/>
              <a:t>Дошкольные образовательные организации</a:t>
            </a:r>
            <a:endParaRPr lang="ru-RU" sz="2400" b="1" dirty="0"/>
          </a:p>
        </p:txBody>
      </p:sp>
      <p:sp>
        <p:nvSpPr>
          <p:cNvPr id="9" name="Содержимое 7"/>
          <p:cNvSpPr txBox="1">
            <a:spLocks/>
          </p:cNvSpPr>
          <p:nvPr/>
        </p:nvSpPr>
        <p:spPr bwMode="auto">
          <a:xfrm>
            <a:off x="3491880" y="1124744"/>
            <a:ext cx="5509276" cy="1540768"/>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образовательные программы дошкольного образования;</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дополнительные</a:t>
            </a:r>
            <a:r>
              <a:rPr kumimoji="0" lang="ru-RU" sz="2000" b="0" i="0" u="none" strike="noStrike" kern="1200" cap="none" spc="0" normalizeH="0" noProof="0" dirty="0" smtClean="0">
                <a:ln>
                  <a:noFill/>
                </a:ln>
                <a:solidFill>
                  <a:schemeClr val="tx1"/>
                </a:solidFill>
                <a:effectLst/>
                <a:uLnTx/>
                <a:uFillTx/>
                <a:latin typeface="+mn-lt"/>
                <a:ea typeface="+mn-ea"/>
                <a:cs typeface="+mn-cs"/>
              </a:rPr>
              <a:t> общеразвивающие  программы</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Содержимое 4"/>
          <p:cNvSpPr txBox="1">
            <a:spLocks/>
          </p:cNvSpPr>
          <p:nvPr/>
        </p:nvSpPr>
        <p:spPr bwMode="auto">
          <a:xfrm>
            <a:off x="251520" y="260648"/>
            <a:ext cx="8568952" cy="720080"/>
          </a:xfrm>
          <a:prstGeom prst="rect">
            <a:avLst/>
          </a:prstGeom>
          <a:solidFill>
            <a:srgbClr val="4274B0"/>
          </a:solidFill>
          <a:ln w="9525">
            <a:noFill/>
            <a:miter lim="800000"/>
            <a:headEnd/>
            <a:tailEnd/>
          </a:ln>
        </p:spPr>
        <p:txBody>
          <a:bodyPr vert="horz" wrap="square" lIns="91440" tIns="45720" rIns="91440" bIns="45720" numCol="1" anchor="ctr" anchorCtr="0" compatLnSpc="1">
            <a:prstTxWarp prst="textNoShape">
              <a:avLst/>
            </a:prstTxWarp>
          </a:bodyPr>
          <a:lstStyle/>
          <a:p>
            <a:pPr marL="365125" indent="-255588" algn="ctr">
              <a:buFont typeface="Arial" charset="0"/>
              <a:buNone/>
              <a:defRPr/>
            </a:pPr>
            <a:r>
              <a:rPr lang="ru-RU" sz="2800" b="1" dirty="0">
                <a:solidFill>
                  <a:schemeClr val="bg1"/>
                </a:solidFill>
                <a:latin typeface="+mj-lt"/>
                <a:ea typeface="+mj-ea"/>
                <a:cs typeface="+mj-cs"/>
              </a:rPr>
              <a:t> </a:t>
            </a:r>
            <a:endParaRPr lang="ru-RU" sz="2800" b="1" dirty="0" smtClean="0">
              <a:solidFill>
                <a:schemeClr val="bg1"/>
              </a:solidFill>
              <a:latin typeface="+mj-lt"/>
              <a:ea typeface="+mj-ea"/>
              <a:cs typeface="+mj-cs"/>
            </a:endParaRPr>
          </a:p>
          <a:p>
            <a:pPr marL="365125" indent="-255588" algn="ctr">
              <a:buFont typeface="Arial" charset="0"/>
              <a:buNone/>
              <a:defRPr/>
            </a:pPr>
            <a:endParaRPr lang="ru-RU" sz="2800" b="1" dirty="0">
              <a:solidFill>
                <a:schemeClr val="bg1"/>
              </a:solidFill>
              <a:latin typeface="+mj-lt"/>
              <a:ea typeface="+mj-ea"/>
              <a:cs typeface="+mj-cs"/>
            </a:endParaRPr>
          </a:p>
          <a:p>
            <a:pPr marL="365125" indent="-255588" algn="ctr">
              <a:buFont typeface="Arial" charset="0"/>
              <a:buNone/>
              <a:defRPr/>
            </a:pPr>
            <a:r>
              <a:rPr lang="ru-RU" sz="2800" b="1" dirty="0" smtClean="0">
                <a:solidFill>
                  <a:schemeClr val="bg1"/>
                </a:solidFill>
                <a:latin typeface="Times New Roman" pitchFamily="18" charset="0"/>
                <a:ea typeface="+mj-ea"/>
                <a:cs typeface="Times New Roman" pitchFamily="18" charset="0"/>
              </a:rPr>
              <a:t>Типы образовательных организаций (статья 23) </a:t>
            </a:r>
            <a:r>
              <a:rPr lang="ru-RU" sz="2800" b="1" dirty="0">
                <a:solidFill>
                  <a:schemeClr val="bg1"/>
                </a:solidFill>
                <a:latin typeface="Times New Roman" pitchFamily="18" charset="0"/>
                <a:ea typeface="+mj-ea"/>
                <a:cs typeface="Times New Roman" pitchFamily="18" charset="0"/>
              </a:rPr>
              <a:t/>
            </a:r>
            <a:br>
              <a:rPr lang="ru-RU" sz="2800" b="1" dirty="0">
                <a:solidFill>
                  <a:schemeClr val="bg1"/>
                </a:solidFill>
                <a:latin typeface="Times New Roman" pitchFamily="18" charset="0"/>
                <a:ea typeface="+mj-ea"/>
                <a:cs typeface="Times New Roman" pitchFamily="18" charset="0"/>
              </a:rPr>
            </a:br>
            <a:r>
              <a:rPr lang="ru-RU" sz="2800" b="1" dirty="0">
                <a:solidFill>
                  <a:schemeClr val="bg1"/>
                </a:solidFill>
                <a:latin typeface="+mj-lt"/>
                <a:ea typeface="+mj-ea"/>
                <a:cs typeface="+mj-cs"/>
              </a:rPr>
              <a:t/>
            </a:r>
            <a:br>
              <a:rPr lang="ru-RU" sz="2800" b="1" dirty="0">
                <a:solidFill>
                  <a:schemeClr val="bg1"/>
                </a:solidFill>
                <a:latin typeface="+mj-lt"/>
                <a:ea typeface="+mj-ea"/>
                <a:cs typeface="+mj-cs"/>
              </a:rPr>
            </a:br>
            <a:endParaRPr lang="ru-RU" sz="2800" b="1" dirty="0">
              <a:solidFill>
                <a:schemeClr val="bg1"/>
              </a:solidFill>
              <a:latin typeface="+mj-lt"/>
              <a:ea typeface="+mj-ea"/>
              <a:cs typeface="+mj-cs"/>
            </a:endParaRPr>
          </a:p>
        </p:txBody>
      </p:sp>
      <p:sp>
        <p:nvSpPr>
          <p:cNvPr id="11" name="Содержимое 7"/>
          <p:cNvSpPr txBox="1">
            <a:spLocks/>
          </p:cNvSpPr>
          <p:nvPr/>
        </p:nvSpPr>
        <p:spPr bwMode="auto">
          <a:xfrm>
            <a:off x="142844" y="3328392"/>
            <a:ext cx="3205020" cy="1252736"/>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buFont typeface="Arial" charset="0"/>
              <a:buNone/>
              <a:tabLst/>
              <a:defRPr/>
            </a:pPr>
            <a:r>
              <a:rPr kumimoji="0" lang="ru-RU" sz="2200" b="1" i="0" u="none" strike="noStrike" kern="1200" cap="none" spc="0" normalizeH="0" baseline="0" noProof="0" dirty="0" smtClean="0">
                <a:ln>
                  <a:noFill/>
                </a:ln>
                <a:solidFill>
                  <a:schemeClr val="lt1"/>
                </a:solidFill>
                <a:effectLst/>
                <a:uLnTx/>
                <a:uFillTx/>
                <a:latin typeface="+mn-lt"/>
                <a:ea typeface="+mn-ea"/>
                <a:cs typeface="+mn-cs"/>
              </a:rPr>
              <a:t>Общеобразовательные</a:t>
            </a:r>
            <a:r>
              <a:rPr kumimoji="0" lang="ru-RU" sz="2400" b="1" i="0" u="none" strike="noStrike" kern="1200" cap="none" spc="0" normalizeH="0" baseline="0" noProof="0" dirty="0" smtClean="0">
                <a:ln>
                  <a:noFill/>
                </a:ln>
                <a:solidFill>
                  <a:schemeClr val="lt1"/>
                </a:solidFill>
                <a:effectLst/>
                <a:uLnTx/>
                <a:uFillTx/>
                <a:latin typeface="+mn-lt"/>
                <a:ea typeface="+mn-ea"/>
                <a:cs typeface="+mn-cs"/>
              </a:rPr>
              <a:t> организации</a:t>
            </a:r>
            <a:endParaRPr kumimoji="0" lang="ru-RU"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2" name="Содержимое 7"/>
          <p:cNvSpPr txBox="1">
            <a:spLocks/>
          </p:cNvSpPr>
          <p:nvPr/>
        </p:nvSpPr>
        <p:spPr bwMode="auto">
          <a:xfrm>
            <a:off x="3491880" y="2786058"/>
            <a:ext cx="5509276" cy="2214578"/>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spcBef>
                <a:spcPct val="20000"/>
              </a:spcBef>
              <a:buFont typeface="Arial" pitchFamily="34" charset="0"/>
              <a:buChar char="•"/>
            </a:pPr>
            <a:endParaRPr lang="ru-RU" sz="2000" dirty="0" smtClean="0">
              <a:solidFill>
                <a:schemeClr val="tx1"/>
              </a:solidFill>
            </a:endParaRPr>
          </a:p>
          <a:p>
            <a:pPr marL="342900" indent="-342900">
              <a:spcBef>
                <a:spcPct val="20000"/>
              </a:spcBef>
              <a:buFont typeface="Arial" pitchFamily="34" charset="0"/>
              <a:buChar char="•"/>
            </a:pPr>
            <a:endParaRPr lang="ru-RU" sz="2000" dirty="0">
              <a:solidFill>
                <a:schemeClr val="tx1"/>
              </a:solidFill>
            </a:endParaRPr>
          </a:p>
          <a:p>
            <a:pPr marL="342900" indent="-342900">
              <a:spcBef>
                <a:spcPct val="20000"/>
              </a:spcBef>
              <a:buFont typeface="Arial" pitchFamily="34" charset="0"/>
              <a:buChar char="•"/>
            </a:pPr>
            <a:r>
              <a:rPr lang="ru-RU" sz="2000" dirty="0" smtClean="0">
                <a:solidFill>
                  <a:schemeClr val="tx1"/>
                </a:solidFill>
              </a:rPr>
              <a:t>образовательные </a:t>
            </a:r>
            <a:r>
              <a:rPr lang="ru-RU" sz="2000" dirty="0">
                <a:solidFill>
                  <a:schemeClr val="tx1"/>
                </a:solidFill>
              </a:rPr>
              <a:t>программы начального, основного и общего образования;</a:t>
            </a:r>
          </a:p>
          <a:p>
            <a:pPr marL="342900" indent="-342900">
              <a:spcBef>
                <a:spcPct val="20000"/>
              </a:spcBef>
              <a:buFont typeface="Arial" pitchFamily="34" charset="0"/>
              <a:buChar char="•"/>
            </a:pPr>
            <a:r>
              <a:rPr lang="ru-RU" sz="2000" dirty="0">
                <a:solidFill>
                  <a:schemeClr val="tx1"/>
                </a:solidFill>
              </a:rPr>
              <a:t>образовательные программы дошкольного образования, дополнительные </a:t>
            </a:r>
            <a:r>
              <a:rPr lang="ru-RU" sz="2000" dirty="0" err="1">
                <a:solidFill>
                  <a:schemeClr val="tx1"/>
                </a:solidFill>
              </a:rPr>
              <a:t>общеразвивающие</a:t>
            </a:r>
            <a:r>
              <a:rPr lang="ru-RU" sz="2000" dirty="0">
                <a:solidFill>
                  <a:schemeClr val="tx1"/>
                </a:solidFill>
              </a:rPr>
              <a:t>  программы;</a:t>
            </a:r>
          </a:p>
          <a:p>
            <a:pPr marL="342900" indent="-342900">
              <a:spcBef>
                <a:spcPct val="20000"/>
              </a:spcBef>
              <a:buFont typeface="Arial" pitchFamily="34" charset="0"/>
              <a:buChar char="•"/>
            </a:pPr>
            <a:r>
              <a:rPr lang="ru-RU" sz="2000" dirty="0">
                <a:solidFill>
                  <a:schemeClr val="tx1"/>
                </a:solidFill>
              </a:rPr>
              <a:t>программы профессионального обучения</a:t>
            </a:r>
          </a:p>
        </p:txBody>
      </p:sp>
      <p:sp>
        <p:nvSpPr>
          <p:cNvPr id="13" name="Содержимое 7"/>
          <p:cNvSpPr txBox="1">
            <a:spLocks/>
          </p:cNvSpPr>
          <p:nvPr/>
        </p:nvSpPr>
        <p:spPr bwMode="auto">
          <a:xfrm>
            <a:off x="142844" y="5357826"/>
            <a:ext cx="3310658" cy="1252736"/>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buFont typeface="Arial" charset="0"/>
              <a:buNone/>
              <a:tabLst/>
              <a:defRPr/>
            </a:pPr>
            <a:r>
              <a:rPr kumimoji="0" lang="ru-RU" sz="2400" b="1" i="0" u="none" strike="noStrike" kern="1200" cap="none" spc="0" normalizeH="0" baseline="0" noProof="0" dirty="0" smtClean="0">
                <a:ln>
                  <a:noFill/>
                </a:ln>
                <a:solidFill>
                  <a:schemeClr val="lt1"/>
                </a:solidFill>
                <a:effectLst/>
                <a:uLnTx/>
                <a:uFillTx/>
                <a:latin typeface="+mn-lt"/>
                <a:ea typeface="+mn-ea"/>
                <a:cs typeface="+mn-cs"/>
              </a:rPr>
              <a:t>Организации дополнительного образования</a:t>
            </a:r>
            <a:endParaRPr kumimoji="0" lang="ru-RU"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4" name="Содержимое 7"/>
          <p:cNvSpPr txBox="1">
            <a:spLocks/>
          </p:cNvSpPr>
          <p:nvPr/>
        </p:nvSpPr>
        <p:spPr bwMode="auto">
          <a:xfrm>
            <a:off x="3563888" y="5157192"/>
            <a:ext cx="5437268" cy="1440160"/>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spcBef>
                <a:spcPct val="20000"/>
              </a:spcBef>
              <a:buFont typeface="Arial" pitchFamily="34" charset="0"/>
              <a:buChar char="•"/>
            </a:pPr>
            <a:r>
              <a:rPr lang="ru-RU" sz="2000" dirty="0">
                <a:solidFill>
                  <a:schemeClr val="tx1"/>
                </a:solidFill>
              </a:rPr>
              <a:t>дополнительные образовательные программы;</a:t>
            </a:r>
          </a:p>
          <a:p>
            <a:pPr marL="342900" indent="-342900">
              <a:spcBef>
                <a:spcPct val="20000"/>
              </a:spcBef>
              <a:buFont typeface="Arial" pitchFamily="34" charset="0"/>
              <a:buChar char="•"/>
            </a:pPr>
            <a:r>
              <a:rPr lang="ru-RU" sz="2000" dirty="0">
                <a:solidFill>
                  <a:schemeClr val="tx1"/>
                </a:solidFill>
              </a:rPr>
              <a:t>программы дошкольного образования;</a:t>
            </a:r>
          </a:p>
          <a:p>
            <a:pPr marL="342900" indent="-342900">
              <a:spcBef>
                <a:spcPct val="20000"/>
              </a:spcBef>
              <a:buFont typeface="Arial" pitchFamily="34" charset="0"/>
              <a:buChar char="•"/>
            </a:pPr>
            <a:r>
              <a:rPr lang="ru-RU" sz="2000" dirty="0">
                <a:solidFill>
                  <a:schemeClr val="tx1"/>
                </a:solidFill>
              </a:rPr>
              <a:t>программы профессионального обучения</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3" descr="ustav_413330800812731.jpg"/>
          <p:cNvPicPr>
            <a:picLocks noChangeAspect="1"/>
          </p:cNvPicPr>
          <p:nvPr/>
        </p:nvPicPr>
        <p:blipFill>
          <a:blip r:embed="rId2" cstate="print"/>
          <a:srcRect/>
          <a:stretch>
            <a:fillRect/>
          </a:stretch>
        </p:blipFill>
        <p:spPr bwMode="auto">
          <a:xfrm>
            <a:off x="827584" y="764704"/>
            <a:ext cx="5046662" cy="3603625"/>
          </a:xfrm>
          <a:prstGeom prst="rect">
            <a:avLst/>
          </a:prstGeom>
          <a:noFill/>
          <a:ln w="9525">
            <a:noFill/>
            <a:miter lim="800000"/>
            <a:headEnd/>
            <a:tailEnd/>
          </a:ln>
        </p:spPr>
      </p:pic>
      <p:sp>
        <p:nvSpPr>
          <p:cNvPr id="3" name="Прямоугольник 2"/>
          <p:cNvSpPr/>
          <p:nvPr/>
        </p:nvSpPr>
        <p:spPr>
          <a:xfrm>
            <a:off x="971600" y="5013176"/>
            <a:ext cx="7272808" cy="707886"/>
          </a:xfrm>
          <a:prstGeom prst="rect">
            <a:avLst/>
          </a:prstGeom>
        </p:spPr>
        <p:txBody>
          <a:bodyPr wrap="square">
            <a:spAutoFit/>
          </a:bodyPr>
          <a:lstStyle/>
          <a:p>
            <a:r>
              <a:rPr lang="ru-RU" sz="4000" b="1" dirty="0" smtClean="0">
                <a:latin typeface="Times New Roman" pitchFamily="18" charset="0"/>
                <a:cs typeface="Times New Roman" pitchFamily="18" charset="0"/>
              </a:rPr>
              <a:t>УСТАВ и локальные акты</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43000" y="731520"/>
            <a:ext cx="3346704" cy="897280"/>
          </a:xfrm>
        </p:spPr>
        <p:txBody>
          <a:bodyPr/>
          <a:lstStyle/>
          <a:p>
            <a:r>
              <a:rPr lang="ru-RU" dirty="0" smtClean="0"/>
              <a:t>                    БЫЛО</a:t>
            </a:r>
            <a:endParaRPr lang="ru-RU" dirty="0"/>
          </a:p>
        </p:txBody>
      </p:sp>
      <p:sp>
        <p:nvSpPr>
          <p:cNvPr id="4" name="Содержимое 3"/>
          <p:cNvSpPr>
            <a:spLocks noGrp="1"/>
          </p:cNvSpPr>
          <p:nvPr>
            <p:ph sz="half" idx="2"/>
          </p:nvPr>
        </p:nvSpPr>
        <p:spPr>
          <a:xfrm>
            <a:off x="1156447" y="1772815"/>
            <a:ext cx="3346704" cy="2370711"/>
          </a:xfrm>
        </p:spPr>
        <p:txBody>
          <a:bodyPr/>
          <a:lstStyle/>
          <a:p>
            <a:pPr algn="just"/>
            <a:r>
              <a:rPr lang="ru-RU" altLang="ru-RU" dirty="0" smtClean="0">
                <a:latin typeface="Times New Roman" pitchFamily="18" charset="0"/>
                <a:cs typeface="Times New Roman" pitchFamily="18" charset="0"/>
              </a:rPr>
              <a:t>Обширное содержание:  ст. 13 Закона РФ «Об образовании» насчитывала свыше 25 пунктов обязательного содержания устава</a:t>
            </a:r>
          </a:p>
          <a:p>
            <a:endParaRPr lang="ru-RU" dirty="0"/>
          </a:p>
        </p:txBody>
      </p:sp>
      <p:sp>
        <p:nvSpPr>
          <p:cNvPr id="5" name="Текст 4"/>
          <p:cNvSpPr>
            <a:spLocks noGrp="1"/>
          </p:cNvSpPr>
          <p:nvPr>
            <p:ph type="body" sz="quarter" idx="3"/>
          </p:nvPr>
        </p:nvSpPr>
        <p:spPr>
          <a:xfrm>
            <a:off x="4647302" y="731520"/>
            <a:ext cx="3346704" cy="897280"/>
          </a:xfrm>
        </p:spPr>
        <p:txBody>
          <a:bodyPr/>
          <a:lstStyle/>
          <a:p>
            <a:r>
              <a:rPr lang="ru-RU" dirty="0" smtClean="0"/>
              <a:t> СТАЛО</a:t>
            </a:r>
            <a:endParaRPr lang="ru-RU" dirty="0"/>
          </a:p>
        </p:txBody>
      </p:sp>
      <p:sp>
        <p:nvSpPr>
          <p:cNvPr id="6" name="Содержимое 5"/>
          <p:cNvSpPr>
            <a:spLocks noGrp="1"/>
          </p:cNvSpPr>
          <p:nvPr>
            <p:ph sz="quarter" idx="4"/>
          </p:nvPr>
        </p:nvSpPr>
        <p:spPr>
          <a:xfrm>
            <a:off x="4645025" y="1772816"/>
            <a:ext cx="3346704" cy="2369416"/>
          </a:xfrm>
        </p:spPr>
        <p:txBody>
          <a:bodyPr>
            <a:normAutofit fontScale="92500" lnSpcReduction="10000"/>
          </a:bodyPr>
          <a:lstStyle/>
          <a:p>
            <a:pPr algn="just" eaLnBrk="1" hangingPunct="1"/>
            <a:r>
              <a:rPr lang="ru-RU" altLang="ru-RU" dirty="0" smtClean="0">
                <a:latin typeface="Times New Roman" pitchFamily="18" charset="0"/>
                <a:cs typeface="Times New Roman" pitchFamily="18" charset="0"/>
              </a:rPr>
              <a:t>Содержание существенно сократилось: ст. 25 Федерального закона «Об образовании в Российской Федерации» насчитывает всего 4 обязательных пункта</a:t>
            </a:r>
          </a:p>
          <a:p>
            <a:pPr algn="just" eaLnBrk="1" hangingPunct="1"/>
            <a:r>
              <a:rPr lang="ru-RU" altLang="ru-RU" dirty="0" smtClean="0">
                <a:latin typeface="Times New Roman" pitchFamily="18" charset="0"/>
                <a:cs typeface="Times New Roman" pitchFamily="18" charset="0"/>
              </a:rPr>
              <a:t>Часть содержания будет перенесена в локальные нормативные акты</a:t>
            </a:r>
          </a:p>
          <a:p>
            <a:endParaRPr lang="ru-RU" dirty="0"/>
          </a:p>
        </p:txBody>
      </p:sp>
      <p:graphicFrame>
        <p:nvGraphicFramePr>
          <p:cNvPr id="9" name="Схема 8"/>
          <p:cNvGraphicFramePr/>
          <p:nvPr/>
        </p:nvGraphicFramePr>
        <p:xfrm>
          <a:off x="899592" y="260648"/>
          <a:ext cx="7334201"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9" descr="bumaga-tree.jpg"/>
          <p:cNvPicPr>
            <a:picLocks noChangeAspect="1"/>
          </p:cNvPicPr>
          <p:nvPr/>
        </p:nvPicPr>
        <p:blipFill>
          <a:blip r:embed="rId7" cstate="print"/>
          <a:srcRect/>
          <a:stretch>
            <a:fillRect/>
          </a:stretch>
        </p:blipFill>
        <p:spPr bwMode="auto">
          <a:xfrm>
            <a:off x="395288" y="5157788"/>
            <a:ext cx="4105275" cy="1543050"/>
          </a:xfrm>
          <a:prstGeom prst="rect">
            <a:avLst/>
          </a:prstGeom>
          <a:noFill/>
          <a:ln w="9525">
            <a:noFill/>
            <a:miter lim="800000"/>
            <a:headEnd/>
            <a:tailEnd/>
          </a:ln>
        </p:spPr>
      </p:pic>
      <p:pic>
        <p:nvPicPr>
          <p:cNvPr id="8" name="Рисунок 10" descr="1232591499Xu1WdC.jpg"/>
          <p:cNvPicPr>
            <a:picLocks noChangeAspect="1"/>
          </p:cNvPicPr>
          <p:nvPr/>
        </p:nvPicPr>
        <p:blipFill>
          <a:blip r:embed="rId8" cstate="print"/>
          <a:srcRect/>
          <a:stretch>
            <a:fillRect/>
          </a:stretch>
        </p:blipFill>
        <p:spPr bwMode="auto">
          <a:xfrm>
            <a:off x="5076825" y="6021388"/>
            <a:ext cx="3598863"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27871301"/>
              </p:ext>
            </p:extLst>
          </p:nvPr>
        </p:nvGraphicFramePr>
        <p:xfrm>
          <a:off x="467544" y="404664"/>
          <a:ext cx="8352927"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323528" y="1916832"/>
            <a:ext cx="8363272" cy="4941168"/>
          </a:xfrm>
        </p:spPr>
        <p:txBody>
          <a:bodyPr>
            <a:normAutofit lnSpcReduction="10000"/>
          </a:bodyPr>
          <a:lstStyle/>
          <a:p>
            <a:pPr marL="0" algn="just" eaLnBrk="1" hangingPunct="1">
              <a:spcBef>
                <a:spcPts val="0"/>
              </a:spcBef>
              <a:buFontTx/>
              <a:buNone/>
              <a:defRPr/>
            </a:pPr>
            <a:r>
              <a:rPr lang="ru-RU" sz="2400" dirty="0" smtClean="0">
                <a:latin typeface="Times New Roman" pitchFamily="18" charset="0"/>
                <a:cs typeface="Times New Roman" pitchFamily="18" charset="0"/>
              </a:rPr>
              <a:t>1. Образовательная организация действует на основании устава, утвержденного в порядке, установленном законодательством Российской Федерации.</a:t>
            </a:r>
          </a:p>
          <a:p>
            <a:pPr marL="0" algn="just" eaLnBrk="1" hangingPunct="1">
              <a:spcBef>
                <a:spcPts val="0"/>
              </a:spcBef>
              <a:buFontTx/>
              <a:buNone/>
              <a:defRPr/>
            </a:pPr>
            <a:r>
              <a:rPr lang="ru-RU" sz="2400" dirty="0" smtClean="0">
                <a:latin typeface="Times New Roman" pitchFamily="18" charset="0"/>
                <a:cs typeface="Times New Roman" pitchFamily="18" charset="0"/>
              </a:rPr>
              <a:t>2. В уставе образовательной организации должна содержаться наряду с информацией, предусмотренной законодательством Российской Федерации, следующая информация:</a:t>
            </a:r>
          </a:p>
          <a:p>
            <a:pPr marL="0" algn="just" eaLnBrk="1" hangingPunct="1">
              <a:spcBef>
                <a:spcPts val="0"/>
              </a:spcBef>
              <a:buFontTx/>
              <a:buNone/>
              <a:defRPr/>
            </a:pPr>
            <a:r>
              <a:rPr lang="ru-RU" sz="2400" dirty="0" smtClean="0">
                <a:latin typeface="Times New Roman" pitchFamily="18" charset="0"/>
                <a:cs typeface="Times New Roman" pitchFamily="18" charset="0"/>
              </a:rPr>
              <a:t>1) тип образовательной организации;</a:t>
            </a:r>
          </a:p>
          <a:p>
            <a:pPr marL="0" algn="just" eaLnBrk="1" hangingPunct="1">
              <a:spcBef>
                <a:spcPts val="0"/>
              </a:spcBef>
              <a:buFontTx/>
              <a:buNone/>
              <a:defRPr/>
            </a:pPr>
            <a:r>
              <a:rPr lang="ru-RU" sz="2400" dirty="0" smtClean="0">
                <a:latin typeface="Times New Roman" pitchFamily="18" charset="0"/>
                <a:cs typeface="Times New Roman" pitchFamily="18" charset="0"/>
              </a:rPr>
              <a:t>2) учредитель или учредители образовательной организации;</a:t>
            </a:r>
          </a:p>
          <a:p>
            <a:pPr marL="0" algn="just" eaLnBrk="1" hangingPunct="1">
              <a:spcBef>
                <a:spcPts val="0"/>
              </a:spcBef>
              <a:buFontTx/>
              <a:buNone/>
              <a:defRPr/>
            </a:pPr>
            <a:r>
              <a:rPr lang="ru-RU" sz="2400" dirty="0" smtClean="0">
                <a:latin typeface="Times New Roman" pitchFamily="18" charset="0"/>
                <a:cs typeface="Times New Roman" pitchFamily="18" charset="0"/>
              </a:rPr>
              <a:t>3) виды реализуемых образовательных программ с указанием уровня образования и (или) направленности;</a:t>
            </a:r>
          </a:p>
          <a:p>
            <a:pPr marL="0" algn="just" eaLnBrk="1" hangingPunct="1">
              <a:spcBef>
                <a:spcPts val="0"/>
              </a:spcBef>
              <a:buFontTx/>
              <a:buNone/>
              <a:defRPr/>
            </a:pPr>
            <a:r>
              <a:rPr lang="ru-RU" sz="2400" dirty="0" smtClean="0">
                <a:latin typeface="Times New Roman" pitchFamily="18" charset="0"/>
                <a:cs typeface="Times New Roman" pitchFamily="18" charset="0"/>
              </a:rPr>
              <a:t>4) структура и компетенция органов управления образовательной организации, порядок их формирования и сроки полномочий</a:t>
            </a:r>
            <a:r>
              <a:rPr lang="ru-RU" dirty="0" smtClean="0">
                <a:latin typeface="Times New Roman" panose="02020603050405020304" pitchFamily="18" charset="0"/>
                <a:cs typeface="Times New Roman" panose="02020603050405020304" pitchFamily="18" charset="0"/>
              </a:rPr>
              <a:t>.</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rgbClr val="2F72C3"/>
          </a:solidFill>
        </p:spPr>
        <p:txBody>
          <a:bodyPr/>
          <a:lstStyle/>
          <a:p>
            <a:r>
              <a:rPr lang="ru-RU" b="1" dirty="0" smtClean="0">
                <a:solidFill>
                  <a:schemeClr val="bg1"/>
                </a:solidFill>
                <a:latin typeface="Times New Roman" pitchFamily="18" charset="0"/>
                <a:cs typeface="Times New Roman" pitchFamily="18" charset="0"/>
                <a:hlinkClick r:id="rId2" action="ppaction://hlinkfile"/>
              </a:rPr>
              <a:t>Локальные акты (статья30)</a:t>
            </a:r>
            <a:endParaRPr lang="ru-RU" b="1" dirty="0">
              <a:solidFill>
                <a:schemeClr val="bg1"/>
              </a:solidFill>
              <a:latin typeface="Times New Roman" pitchFamily="18" charset="0"/>
              <a:cs typeface="Times New Roman" pitchFamily="18" charset="0"/>
            </a:endParaRPr>
          </a:p>
        </p:txBody>
      </p:sp>
      <p:pic>
        <p:nvPicPr>
          <p:cNvPr id="4" name="Рисунок 9" descr="Рисунок24.png"/>
          <p:cNvPicPr>
            <a:picLocks noGrp="1" noChangeAspect="1"/>
          </p:cNvPicPr>
          <p:nvPr>
            <p:ph idx="4294967295"/>
          </p:nvPr>
        </p:nvPicPr>
        <p:blipFill>
          <a:blip r:embed="rId3" cstate="print"/>
          <a:srcRect/>
          <a:stretch>
            <a:fillRect/>
          </a:stretch>
        </p:blipFill>
        <p:spPr bwMode="auto">
          <a:xfrm>
            <a:off x="457200" y="1196752"/>
            <a:ext cx="8229600" cy="4248472"/>
          </a:xfrm>
          <a:prstGeom prst="rect">
            <a:avLst/>
          </a:prstGeom>
          <a:noFill/>
          <a:ln w="9525">
            <a:noFill/>
            <a:miter lim="800000"/>
            <a:headEnd/>
            <a:tailEnd/>
          </a:ln>
        </p:spPr>
      </p:pic>
      <p:sp>
        <p:nvSpPr>
          <p:cNvPr id="5" name="Прямоугольная выноска 4"/>
          <p:cNvSpPr/>
          <p:nvPr/>
        </p:nvSpPr>
        <p:spPr>
          <a:xfrm>
            <a:off x="395288" y="5229201"/>
            <a:ext cx="8497887" cy="1224136"/>
          </a:xfrm>
          <a:prstGeom prst="wedgeRectCallout">
            <a:avLst>
              <a:gd name="adj1" fmla="val -1956"/>
              <a:gd name="adj2" fmla="val 713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При принятии локальных нормативных актов, затрагивающих права обучающихся и работников образовательной организации, учитывается мнение советов обучающихся, советов родителей, представительных органов обучающихся, а также в ряде случаев представительных органов работников (при их налич</a:t>
            </a:r>
            <a:r>
              <a:rPr lang="ru-RU" dirty="0"/>
              <a:t>ии).</a:t>
            </a:r>
          </a:p>
          <a:p>
            <a:pPr algn="ctr" fontAlgn="auto">
              <a:spcBef>
                <a:spcPts val="0"/>
              </a:spcBef>
              <a:spcAft>
                <a:spcPts val="0"/>
              </a:spcAft>
              <a:defRPr/>
            </a:pPr>
            <a:endParaRPr lang="ru-RU" dirty="0"/>
          </a:p>
        </p:txBody>
      </p:sp>
      <p:sp>
        <p:nvSpPr>
          <p:cNvPr id="9" name="Правая фигурная скобка 8"/>
          <p:cNvSpPr/>
          <p:nvPr/>
        </p:nvSpPr>
        <p:spPr>
          <a:xfrm>
            <a:off x="6588224" y="2636912"/>
            <a:ext cx="504056" cy="2304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449821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827584" y="260648"/>
          <a:ext cx="7622233"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503040" y="1916832"/>
            <a:ext cx="8640960" cy="5112568"/>
          </a:xfrm>
        </p:spPr>
        <p:txBody>
          <a:bodyPr>
            <a:normAutofit lnSpcReduction="10000"/>
          </a:bodyPr>
          <a:lstStyle/>
          <a:p>
            <a:r>
              <a:rPr lang="ru-RU" sz="2400" b="1" u="sng" dirty="0" smtClean="0">
                <a:solidFill>
                  <a:srgbClr val="FF0000"/>
                </a:solidFill>
                <a:latin typeface="Arial Unicode MS" pitchFamily="34" charset="-128"/>
                <a:ea typeface="Arial Unicode MS" pitchFamily="34" charset="-128"/>
                <a:cs typeface="Arial Unicode MS" pitchFamily="34" charset="-128"/>
              </a:rPr>
              <a:t>Основные задачи в области образования :</a:t>
            </a:r>
          </a:p>
          <a:p>
            <a:r>
              <a:rPr lang="ru-RU" b="1" dirty="0" smtClean="0">
                <a:solidFill>
                  <a:srgbClr val="002060"/>
                </a:solidFill>
                <a:latin typeface="Arial Unicode MS" pitchFamily="34" charset="-128"/>
                <a:ea typeface="Arial Unicode MS" pitchFamily="34" charset="-128"/>
                <a:cs typeface="Arial Unicode MS" pitchFamily="34" charset="-128"/>
              </a:rPr>
              <a:t>модернизация общего образования </a:t>
            </a:r>
            <a:r>
              <a:rPr lang="ru-RU" dirty="0" smtClean="0">
                <a:latin typeface="Arial Unicode MS" pitchFamily="34" charset="-128"/>
                <a:ea typeface="Arial Unicode MS" pitchFamily="34" charset="-128"/>
                <a:cs typeface="Arial Unicode MS" pitchFamily="34" charset="-128"/>
              </a:rPr>
              <a:t>в полном соответствии с требованиями ФГОС;</a:t>
            </a:r>
          </a:p>
          <a:p>
            <a:r>
              <a:rPr lang="ru-RU" b="1" dirty="0" smtClean="0">
                <a:solidFill>
                  <a:srgbClr val="002060"/>
                </a:solidFill>
                <a:latin typeface="Arial Unicode MS" pitchFamily="34" charset="-128"/>
                <a:ea typeface="Arial Unicode MS" pitchFamily="34" charset="-128"/>
                <a:cs typeface="Arial Unicode MS" pitchFamily="34" charset="-128"/>
              </a:rPr>
              <a:t>защита образовательных прав детей</a:t>
            </a:r>
            <a:r>
              <a:rPr lang="ru-RU" dirty="0" smtClean="0">
                <a:latin typeface="Arial Unicode MS" pitchFamily="34" charset="-128"/>
                <a:ea typeface="Arial Unicode MS" pitchFamily="34" charset="-128"/>
                <a:cs typeface="Arial Unicode MS" pitchFamily="34" charset="-128"/>
              </a:rPr>
              <a:t>, принадлежащих к </a:t>
            </a:r>
            <a:r>
              <a:rPr lang="ru-RU" b="1" dirty="0" smtClean="0">
                <a:solidFill>
                  <a:srgbClr val="002060"/>
                </a:solidFill>
                <a:latin typeface="Arial Unicode MS" pitchFamily="34" charset="-128"/>
                <a:ea typeface="Arial Unicode MS" pitchFamily="34" charset="-128"/>
                <a:cs typeface="Arial Unicode MS" pitchFamily="34" charset="-128"/>
              </a:rPr>
              <a:t>национальным и этническим группам</a:t>
            </a:r>
            <a:r>
              <a:rPr lang="ru-RU" dirty="0" smtClean="0">
                <a:latin typeface="Arial Unicode MS" pitchFamily="34" charset="-128"/>
                <a:ea typeface="Arial Unicode MS" pitchFamily="34" charset="-128"/>
                <a:cs typeface="Arial Unicode MS" pitchFamily="34" charset="-128"/>
              </a:rPr>
              <a:t>, проживающим в экстремальных условиях районов Крайнего Севера и приравненных к ним местностях;</a:t>
            </a:r>
          </a:p>
          <a:p>
            <a:r>
              <a:rPr lang="ru-RU" b="1" dirty="0" smtClean="0">
                <a:solidFill>
                  <a:srgbClr val="002060"/>
                </a:solidFill>
                <a:latin typeface="Arial Unicode MS" pitchFamily="34" charset="-128"/>
                <a:ea typeface="Arial Unicode MS" pitchFamily="34" charset="-128"/>
                <a:cs typeface="Arial Unicode MS" pitchFamily="34" charset="-128"/>
              </a:rPr>
              <a:t>создание общероссийской системы оценки качества образования</a:t>
            </a:r>
            <a:r>
              <a:rPr lang="ru-RU" dirty="0" smtClean="0">
                <a:latin typeface="Arial Unicode MS" pitchFamily="34" charset="-128"/>
                <a:ea typeface="Arial Unicode MS" pitchFamily="34" charset="-128"/>
                <a:cs typeface="Arial Unicode MS" pitchFamily="34" charset="-128"/>
              </a:rPr>
              <a:t>, обеспечивающей единство требований к подготовленности выпускников, объективность оценки достижений обучающихся и качества учебно-воспитательной работы образовательных учреждений, </a:t>
            </a:r>
            <a:r>
              <a:rPr lang="ru-RU" b="1" dirty="0" smtClean="0">
                <a:solidFill>
                  <a:srgbClr val="002060"/>
                </a:solidFill>
                <a:latin typeface="Arial Unicode MS" pitchFamily="34" charset="-128"/>
                <a:ea typeface="Arial Unicode MS" pitchFamily="34" charset="-128"/>
                <a:cs typeface="Arial Unicode MS" pitchFamily="34" charset="-128"/>
              </a:rPr>
              <a:t>преемственность между разными уровнями общего образования</a:t>
            </a:r>
            <a:r>
              <a:rPr lang="ru-RU" dirty="0" smtClean="0">
                <a:latin typeface="Arial Unicode MS" pitchFamily="34" charset="-128"/>
                <a:ea typeface="Arial Unicode MS" pitchFamily="34" charset="-128"/>
                <a:cs typeface="Arial Unicode MS" pitchFamily="34" charset="-128"/>
              </a:rPr>
              <a:t>, возможность использования результатов оценки качества для принятия необходимых управленческих решений;</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63341248"/>
              </p:ext>
            </p:extLst>
          </p:nvPr>
        </p:nvGraphicFramePr>
        <p:xfrm>
          <a:off x="611560" y="0"/>
          <a:ext cx="8280920" cy="126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251520" y="1340768"/>
            <a:ext cx="8712968" cy="5517232"/>
          </a:xfrm>
        </p:spPr>
        <p:txBody>
          <a:bodyPr>
            <a:normAutofit lnSpcReduction="10000"/>
          </a:bodyPr>
          <a:lstStyle/>
          <a:p>
            <a:pPr marL="0" indent="0" algn="just">
              <a:buFont typeface="Wingdings" pitchFamily="2" charset="2"/>
              <a:buNone/>
              <a:defRPr/>
            </a:pPr>
            <a:r>
              <a:rPr lang="ru-RU" sz="2200" b="1" dirty="0" smtClean="0">
                <a:latin typeface="Times New Roman" pitchFamily="18" charset="0"/>
                <a:cs typeface="Times New Roman" pitchFamily="18" charset="0"/>
              </a:rPr>
              <a:t>Единоличным исполнительным органом </a:t>
            </a:r>
            <a:r>
              <a:rPr lang="ru-RU" sz="2200" dirty="0" smtClean="0">
                <a:latin typeface="Times New Roman" pitchFamily="18" charset="0"/>
                <a:cs typeface="Times New Roman" pitchFamily="18" charset="0"/>
              </a:rPr>
              <a:t>образовательной организации является руководитель образовательной организации (ректор, </a:t>
            </a:r>
            <a:r>
              <a:rPr lang="ru-RU" sz="2200" b="1" dirty="0" smtClean="0">
                <a:latin typeface="Times New Roman" pitchFamily="18" charset="0"/>
                <a:cs typeface="Times New Roman" pitchFamily="18" charset="0"/>
              </a:rPr>
              <a:t>директор</a:t>
            </a:r>
            <a:r>
              <a:rPr lang="ru-RU" sz="2200" dirty="0" smtClean="0">
                <a:latin typeface="Times New Roman" pitchFamily="18" charset="0"/>
                <a:cs typeface="Times New Roman" pitchFamily="18" charset="0"/>
              </a:rPr>
              <a:t>, заведующий, начальник или иной руководитель), который осуществляет текущее руководство деятельностью образовательной организации.</a:t>
            </a:r>
          </a:p>
          <a:p>
            <a:pPr marL="0" indent="0" algn="just">
              <a:buFont typeface="Wingdings" pitchFamily="2" charset="2"/>
              <a:buNone/>
              <a:defRPr/>
            </a:pP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Коллегиальные органы </a:t>
            </a:r>
            <a:r>
              <a:rPr lang="ru-RU" sz="2200" dirty="0" smtClean="0">
                <a:latin typeface="Times New Roman" pitchFamily="18" charset="0"/>
                <a:cs typeface="Times New Roman" pitchFamily="18" charset="0"/>
              </a:rPr>
              <a:t>управления в образовательной организации :</a:t>
            </a:r>
          </a:p>
          <a:p>
            <a:pPr algn="just">
              <a:defRPr/>
            </a:pPr>
            <a:r>
              <a:rPr lang="ru-RU" sz="2200" dirty="0" smtClean="0">
                <a:latin typeface="Times New Roman" pitchFamily="18" charset="0"/>
                <a:cs typeface="Times New Roman" pitchFamily="18" charset="0"/>
              </a:rPr>
              <a:t>общее собрание (конференция) работников образовательной организации </a:t>
            </a:r>
          </a:p>
          <a:p>
            <a:pPr algn="just">
              <a:defRPr/>
            </a:pPr>
            <a:r>
              <a:rPr lang="ru-RU" sz="2200" dirty="0" smtClean="0">
                <a:latin typeface="Times New Roman" pitchFamily="18" charset="0"/>
                <a:cs typeface="Times New Roman" pitchFamily="18" charset="0"/>
              </a:rPr>
              <a:t>педагогический совет/ученый совет</a:t>
            </a:r>
          </a:p>
          <a:p>
            <a:pPr algn="just">
              <a:defRPr/>
            </a:pPr>
            <a:r>
              <a:rPr lang="ru-RU" sz="2200" dirty="0" smtClean="0">
                <a:latin typeface="Times New Roman" pitchFamily="18" charset="0"/>
                <a:cs typeface="Times New Roman" pitchFamily="18" charset="0"/>
              </a:rPr>
              <a:t> попечительский совет</a:t>
            </a:r>
          </a:p>
          <a:p>
            <a:pPr algn="just">
              <a:defRPr/>
            </a:pPr>
            <a:r>
              <a:rPr lang="ru-RU" sz="2200" dirty="0" smtClean="0">
                <a:latin typeface="Times New Roman" pitchFamily="18" charset="0"/>
                <a:cs typeface="Times New Roman" pitchFamily="18" charset="0"/>
              </a:rPr>
              <a:t>управляющий совет</a:t>
            </a:r>
          </a:p>
          <a:p>
            <a:pPr algn="just">
              <a:defRPr/>
            </a:pPr>
            <a:r>
              <a:rPr lang="ru-RU" sz="2200" dirty="0" smtClean="0">
                <a:latin typeface="Times New Roman" pitchFamily="18" charset="0"/>
                <a:cs typeface="Times New Roman" pitchFamily="18" charset="0"/>
              </a:rPr>
              <a:t> наблюдательный совет и другие коллегиальные органы управления, предусмотренные уставом соответствующей образовательной организации.</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2226_photo.jpg"/>
          <p:cNvPicPr>
            <a:picLocks noChangeAspect="1"/>
          </p:cNvPicPr>
          <p:nvPr/>
        </p:nvPicPr>
        <p:blipFill>
          <a:blip r:embed="rId2" cstate="print"/>
          <a:srcRect/>
          <a:stretch>
            <a:fillRect/>
          </a:stretch>
        </p:blipFill>
        <p:spPr bwMode="auto">
          <a:xfrm>
            <a:off x="900113" y="447675"/>
            <a:ext cx="4608512" cy="3457575"/>
          </a:xfrm>
          <a:prstGeom prst="rect">
            <a:avLst/>
          </a:prstGeom>
          <a:noFill/>
          <a:ln w="9525">
            <a:noFill/>
            <a:miter lim="800000"/>
            <a:headEnd/>
            <a:tailEnd/>
          </a:ln>
        </p:spPr>
      </p:pic>
      <p:sp>
        <p:nvSpPr>
          <p:cNvPr id="3" name="Прямоугольник 2"/>
          <p:cNvSpPr/>
          <p:nvPr/>
        </p:nvSpPr>
        <p:spPr>
          <a:xfrm>
            <a:off x="3419872" y="4293096"/>
            <a:ext cx="5256584" cy="830997"/>
          </a:xfrm>
          <a:prstGeom prst="rect">
            <a:avLst/>
          </a:prstGeom>
        </p:spPr>
        <p:txBody>
          <a:bodyPr wrap="square">
            <a:spAutoFit/>
          </a:bodyPr>
          <a:lstStyle/>
          <a:p>
            <a:r>
              <a:rPr lang="ru-RU" sz="4800" b="1" dirty="0" smtClean="0">
                <a:latin typeface="Times New Roman" pitchFamily="18" charset="0"/>
                <a:cs typeface="Times New Roman" pitchFamily="18" charset="0"/>
              </a:rPr>
              <a:t>Обучающиеся</a:t>
            </a:r>
            <a:endParaRPr lang="ru-RU"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376989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solidFill>
        </p:spPr>
        <p:txBody>
          <a:bodyPr/>
          <a:lstStyle/>
          <a:p>
            <a:r>
              <a:rPr lang="ru-RU" sz="3600" b="1" dirty="0" smtClean="0">
                <a:solidFill>
                  <a:schemeClr val="bg1"/>
                </a:solidFill>
                <a:latin typeface="Times New Roman" pitchFamily="18" charset="0"/>
                <a:cs typeface="Times New Roman" pitchFamily="18" charset="0"/>
              </a:rPr>
              <a:t>Основные права обучающихся</a:t>
            </a:r>
            <a:br>
              <a:rPr lang="ru-RU" sz="3600" b="1" dirty="0" smtClean="0">
                <a:solidFill>
                  <a:schemeClr val="bg1"/>
                </a:solidFill>
                <a:latin typeface="Times New Roman" pitchFamily="18" charset="0"/>
                <a:cs typeface="Times New Roman" pitchFamily="18" charset="0"/>
              </a:rPr>
            </a:br>
            <a:r>
              <a:rPr lang="ru-RU" sz="3600" b="1" dirty="0" smtClean="0">
                <a:solidFill>
                  <a:schemeClr val="bg1"/>
                </a:solidFill>
                <a:latin typeface="Times New Roman" pitchFamily="18" charset="0"/>
                <a:cs typeface="Times New Roman" pitchFamily="18" charset="0"/>
              </a:rPr>
              <a:t> (статья 34)</a:t>
            </a:r>
            <a:endParaRPr lang="ru-RU" sz="3600" b="1"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marL="593725" indent="-457200" algn="just">
              <a:buFont typeface="Wingdings 2" pitchFamily="18" charset="2"/>
              <a:buNone/>
              <a:defRPr/>
            </a:pPr>
            <a:r>
              <a:rPr lang="ru-RU" sz="2000" dirty="0" smtClean="0">
                <a:latin typeface="Times New Roman" pitchFamily="18" charset="0"/>
                <a:cs typeface="Times New Roman" pitchFamily="18" charset="0"/>
              </a:rPr>
              <a:t>1.Право на выбор формы получения образования после получения основного общего образования или после достижения 18 лет.</a:t>
            </a:r>
          </a:p>
          <a:p>
            <a:pPr algn="just">
              <a:buFont typeface="Wingdings 2" pitchFamily="18" charset="2"/>
              <a:buNone/>
              <a:defRPr/>
            </a:pPr>
            <a:r>
              <a:rPr lang="ru-RU" sz="2000" dirty="0" smtClean="0">
                <a:latin typeface="Times New Roman" pitchFamily="18" charset="0"/>
                <a:cs typeface="Times New Roman" pitchFamily="18" charset="0"/>
              </a:rPr>
              <a:t>  2. Предоставления условий для обучения с учетом особенностей их психологического развития и состояния здоровья.</a:t>
            </a:r>
          </a:p>
          <a:p>
            <a:pPr algn="just">
              <a:buFont typeface="Wingdings 2" pitchFamily="18" charset="2"/>
              <a:buNone/>
              <a:defRPr/>
            </a:pPr>
            <a:r>
              <a:rPr lang="ru-RU" sz="2000" dirty="0" smtClean="0">
                <a:latin typeface="Times New Roman" pitchFamily="18" charset="0"/>
                <a:cs typeface="Times New Roman" pitchFamily="18" charset="0"/>
              </a:rPr>
              <a:t>  3. Обучение по индивидуальному учебному плану.</a:t>
            </a:r>
          </a:p>
          <a:p>
            <a:pPr algn="just">
              <a:buFont typeface="Wingdings 2" pitchFamily="18" charset="2"/>
              <a:buNone/>
              <a:defRPr/>
            </a:pPr>
            <a:r>
              <a:rPr lang="ru-RU" sz="2000" dirty="0" smtClean="0">
                <a:latin typeface="Times New Roman" pitchFamily="18" charset="0"/>
                <a:cs typeface="Times New Roman" pitchFamily="18" charset="0"/>
              </a:rPr>
              <a:t>  4. Выбор факультативных (необязательных) и элективных</a:t>
            </a:r>
          </a:p>
          <a:p>
            <a:pPr algn="just">
              <a:buFont typeface="Wingdings 2" pitchFamily="18" charset="2"/>
              <a:buNone/>
              <a:defRPr/>
            </a:pPr>
            <a:r>
              <a:rPr lang="ru-RU" sz="2000" dirty="0" smtClean="0">
                <a:latin typeface="Times New Roman" pitchFamily="18" charset="0"/>
                <a:cs typeface="Times New Roman" pitchFamily="18" charset="0"/>
              </a:rPr>
              <a:t>       (обязательных) учебных предметов.</a:t>
            </a:r>
          </a:p>
          <a:p>
            <a:pPr algn="just">
              <a:buFont typeface="Wingdings 2" pitchFamily="18" charset="2"/>
              <a:buNone/>
              <a:defRPr/>
            </a:pPr>
            <a:r>
              <a:rPr lang="ru-RU" sz="2000" dirty="0" smtClean="0">
                <a:latin typeface="Times New Roman" pitchFamily="18" charset="0"/>
                <a:cs typeface="Times New Roman" pitchFamily="18" charset="0"/>
              </a:rPr>
              <a:t>  5.Освоение учебных  предметов в других образовательных организациях и зачет  результатов освоения предметов из  других  образовательных организаций</a:t>
            </a:r>
          </a:p>
          <a:p>
            <a:pPr algn="just">
              <a:buFont typeface="Wingdings 2" pitchFamily="18" charset="2"/>
              <a:buNone/>
            </a:pPr>
            <a:r>
              <a:rPr lang="ru-RU" sz="2000" dirty="0" smtClean="0">
                <a:latin typeface="Times New Roman" pitchFamily="18" charset="0"/>
                <a:cs typeface="Times New Roman" pitchFamily="18" charset="0"/>
              </a:rPr>
              <a:t>   6. Участие в управлении образовательной организацией согласно Устава </a:t>
            </a:r>
          </a:p>
          <a:p>
            <a:pPr algn="just">
              <a:buFont typeface="Wingdings 2" pitchFamily="18" charset="2"/>
              <a:buNone/>
            </a:pPr>
            <a:r>
              <a:rPr lang="ru-RU" sz="2000" dirty="0" smtClean="0">
                <a:latin typeface="Times New Roman" pitchFamily="18" charset="0"/>
                <a:cs typeface="Times New Roman" pitchFamily="18" charset="0"/>
              </a:rPr>
              <a:t>   7. Развитие своих творческих способностей, включая участие в конкурсах, олимпиадах, выставках, спортивных мероприятиях и т.д.</a:t>
            </a:r>
          </a:p>
          <a:p>
            <a:pPr algn="just">
              <a:buFont typeface="Wingdings 2" pitchFamily="18" charset="2"/>
              <a:buNone/>
            </a:pPr>
            <a:r>
              <a:rPr lang="ru-RU" sz="2000" dirty="0" smtClean="0">
                <a:latin typeface="Times New Roman" pitchFamily="18" charset="0"/>
                <a:cs typeface="Times New Roman" pitchFamily="18" charset="0"/>
              </a:rPr>
              <a:t>   8. Поощрение за успехи в учебной и творческой деятельности</a:t>
            </a:r>
          </a:p>
          <a:p>
            <a:pPr algn="just">
              <a:buFont typeface="Wingdings 2" pitchFamily="18" charset="2"/>
              <a:buNone/>
              <a:defRPr/>
            </a:pPr>
            <a:endParaRPr lang="ru-RU" sz="2400" dirty="0" smtClean="0">
              <a:latin typeface="Times New Roman" pitchFamily="18" charset="0"/>
              <a:cs typeface="Times New Roman" pitchFamily="18" charset="0"/>
            </a:endParaRPr>
          </a:p>
          <a:p>
            <a:pPr algn="just">
              <a:buFont typeface="Wingdings 2" pitchFamily="18" charset="2"/>
              <a:buNone/>
              <a:defRPr/>
            </a:pPr>
            <a:r>
              <a:rPr lang="ru-RU" dirty="0" smtClean="0"/>
              <a:t> </a:t>
            </a:r>
          </a:p>
          <a:p>
            <a:endParaRPr lang="ru-RU" dirty="0"/>
          </a:p>
        </p:txBody>
      </p:sp>
    </p:spTree>
    <p:extLst>
      <p:ext uri="{BB962C8B-B14F-4D97-AF65-F5344CB8AC3E}">
        <p14:creationId xmlns:p14="http://schemas.microsoft.com/office/powerpoint/2010/main" val="4017851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r>
              <a:rPr lang="ru-RU" sz="3600" b="1" kern="0" dirty="0">
                <a:solidFill>
                  <a:srgbClr val="006666"/>
                </a:solidFill>
                <a:latin typeface="Arial"/>
                <a:ea typeface="+mj-ea"/>
                <a:cs typeface="+mj-cs"/>
              </a:rPr>
              <a:t>В Конвенции о правах ребенка подчеркивается, что современное образование должно стать </a:t>
            </a:r>
            <a:r>
              <a:rPr lang="ru-RU" sz="3600" b="1" kern="0" dirty="0" err="1">
                <a:solidFill>
                  <a:srgbClr val="FF0000"/>
                </a:solidFill>
                <a:latin typeface="Arial"/>
                <a:ea typeface="+mj-ea"/>
                <a:cs typeface="+mj-cs"/>
              </a:rPr>
              <a:t>здоровьесберегающим</a:t>
            </a:r>
            <a:r>
              <a:rPr lang="ru-RU" sz="3600" b="1" kern="0" dirty="0">
                <a:solidFill>
                  <a:srgbClr val="FF0000"/>
                </a:solidFill>
                <a:latin typeface="Arial"/>
                <a:ea typeface="+mj-ea"/>
                <a:cs typeface="+mj-cs"/>
              </a:rPr>
              <a:t>.</a:t>
            </a:r>
            <a:r>
              <a:rPr lang="ru-RU" sz="3600" b="1" kern="0" dirty="0">
                <a:solidFill>
                  <a:srgbClr val="006666"/>
                </a:solidFill>
                <a:latin typeface="Arial"/>
                <a:ea typeface="+mj-ea"/>
                <a:cs typeface="+mj-cs"/>
              </a:rPr>
              <a:t/>
            </a:r>
            <a:br>
              <a:rPr lang="ru-RU" sz="3600" b="1" kern="0" dirty="0">
                <a:solidFill>
                  <a:srgbClr val="006666"/>
                </a:solidFill>
                <a:latin typeface="Arial"/>
                <a:ea typeface="+mj-ea"/>
                <a:cs typeface="+mj-cs"/>
              </a:rPr>
            </a:br>
            <a:r>
              <a:rPr lang="ru-RU" sz="3600" b="1" kern="0" dirty="0">
                <a:solidFill>
                  <a:srgbClr val="006666"/>
                </a:solidFill>
                <a:latin typeface="Arial"/>
                <a:ea typeface="+mj-ea"/>
                <a:cs typeface="+mj-cs"/>
              </a:rPr>
              <a:t> В законе РФ «Об образовании» </a:t>
            </a:r>
            <a:r>
              <a:rPr lang="ru-RU" sz="3600" b="1" kern="0" dirty="0">
                <a:solidFill>
                  <a:srgbClr val="FF0000"/>
                </a:solidFill>
                <a:latin typeface="Arial"/>
                <a:ea typeface="+mj-ea"/>
                <a:cs typeface="+mj-cs"/>
              </a:rPr>
              <a:t>сохранение и укрепление здоровья детей выделено в приоритетную задачу.</a:t>
            </a:r>
            <a:endParaRPr lang="ru-RU" dirty="0"/>
          </a:p>
        </p:txBody>
      </p:sp>
    </p:spTree>
    <p:extLst>
      <p:ext uri="{BB962C8B-B14F-4D97-AF65-F5344CB8AC3E}">
        <p14:creationId xmlns:p14="http://schemas.microsoft.com/office/powerpoint/2010/main" val="2873898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a:solidFill>
            <a:schemeClr val="accent1"/>
          </a:solidFill>
        </p:spPr>
        <p:txBody>
          <a:bodyPr/>
          <a:lstStyle/>
          <a:p>
            <a:r>
              <a:rPr lang="ru-RU" sz="3200" b="1" dirty="0" smtClean="0">
                <a:solidFill>
                  <a:schemeClr val="bg1"/>
                </a:solidFill>
                <a:latin typeface="Times New Roman" pitchFamily="18" charset="0"/>
                <a:cs typeface="Times New Roman" pitchFamily="18" charset="0"/>
              </a:rPr>
              <a:t>Охрана здоровья обучающихся (статья 41)</a:t>
            </a:r>
            <a:endParaRPr lang="ru-RU" sz="3200" b="1"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908720"/>
            <a:ext cx="8352928" cy="5400600"/>
          </a:xfrm>
        </p:spPr>
        <p:txBody>
          <a:bodyPr/>
          <a:lstStyle/>
          <a:p>
            <a:pPr algn="just">
              <a:buNone/>
            </a:pPr>
            <a:r>
              <a:rPr lang="ru-RU" sz="20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Охрана здоровья обучающихся включает в себя:</a:t>
            </a:r>
          </a:p>
          <a:p>
            <a:pPr algn="just"/>
            <a:r>
              <a:rPr lang="ru-RU" sz="2200" dirty="0" smtClean="0">
                <a:latin typeface="Times New Roman" pitchFamily="18" charset="0"/>
                <a:cs typeface="Times New Roman" pitchFamily="18" charset="0"/>
              </a:rPr>
              <a:t>Оказание первичной медико-санитарной помощи</a:t>
            </a:r>
          </a:p>
          <a:p>
            <a:pPr algn="just"/>
            <a:r>
              <a:rPr lang="ru-RU" sz="2200" dirty="0" smtClean="0">
                <a:latin typeface="Times New Roman" pitchFamily="18" charset="0"/>
                <a:cs typeface="Times New Roman" pitchFamily="18" charset="0"/>
              </a:rPr>
              <a:t>Организация питания обучающихся</a:t>
            </a:r>
          </a:p>
          <a:p>
            <a:pPr algn="just"/>
            <a:r>
              <a:rPr lang="ru-RU" sz="2200" dirty="0" smtClean="0">
                <a:latin typeface="Times New Roman" pitchFamily="18" charset="0"/>
                <a:cs typeface="Times New Roman" pitchFamily="18" charset="0"/>
              </a:rPr>
              <a:t>Определение оптимальной учебной, </a:t>
            </a:r>
            <a:r>
              <a:rPr lang="ru-RU" sz="2200" dirty="0" err="1" smtClean="0">
                <a:latin typeface="Times New Roman" pitchFamily="18" charset="0"/>
                <a:cs typeface="Times New Roman" pitchFamily="18" charset="0"/>
              </a:rPr>
              <a:t>внеучебной</a:t>
            </a:r>
            <a:r>
              <a:rPr lang="ru-RU" sz="2200" dirty="0" smtClean="0">
                <a:latin typeface="Times New Roman" pitchFamily="18" charset="0"/>
                <a:cs typeface="Times New Roman" pitchFamily="18" charset="0"/>
              </a:rPr>
              <a:t> нагрузки, режима учебных занятий и продолжительности каникул</a:t>
            </a:r>
          </a:p>
          <a:p>
            <a:pPr algn="just"/>
            <a:r>
              <a:rPr lang="ru-RU" sz="2200" dirty="0" smtClean="0">
                <a:latin typeface="Times New Roman" pitchFamily="18" charset="0"/>
                <a:cs typeface="Times New Roman" pitchFamily="18" charset="0"/>
              </a:rPr>
              <a:t>Пропаганду и обучение навыкам здорового образа жизни</a:t>
            </a:r>
          </a:p>
          <a:p>
            <a:pPr algn="just"/>
            <a:r>
              <a:rPr lang="ru-RU" sz="2200" dirty="0" smtClean="0">
                <a:latin typeface="Times New Roman" pitchFamily="18" charset="0"/>
                <a:cs typeface="Times New Roman" pitchFamily="18" charset="0"/>
              </a:rPr>
              <a:t>Организацию и создание условий для занятия обучающимися физической культурой и спортом</a:t>
            </a:r>
          </a:p>
          <a:p>
            <a:pPr algn="just"/>
            <a:r>
              <a:rPr lang="ru-RU" sz="2200" dirty="0" smtClean="0">
                <a:latin typeface="Times New Roman" pitchFamily="18" charset="0"/>
                <a:cs typeface="Times New Roman" pitchFamily="18" charset="0"/>
              </a:rPr>
              <a:t>Прохождение обучающимися периодических медицинских осмотров</a:t>
            </a:r>
          </a:p>
          <a:p>
            <a:pPr algn="just"/>
            <a:r>
              <a:rPr lang="ru-RU" sz="2200" dirty="0" smtClean="0">
                <a:latin typeface="Times New Roman" pitchFamily="18" charset="0"/>
                <a:cs typeface="Times New Roman" pitchFamily="18" charset="0"/>
              </a:rPr>
              <a:t>Профилактику и запрещение курения, употребления алкогольных напитков, наркотических средств</a:t>
            </a:r>
          </a:p>
          <a:p>
            <a:pPr algn="just"/>
            <a:r>
              <a:rPr lang="ru-RU" sz="2200" dirty="0" smtClean="0">
                <a:latin typeface="Times New Roman" pitchFamily="18" charset="0"/>
                <a:cs typeface="Times New Roman" pitchFamily="18" charset="0"/>
              </a:rPr>
              <a:t>Обеспечение безопасности обучающихся во время пребывания в организации, осуществляющей образовательную деятельность</a:t>
            </a:r>
          </a:p>
          <a:p>
            <a:pPr algn="just"/>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2802778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1728192"/>
          </a:xfrm>
          <a:solidFill>
            <a:schemeClr val="tx2">
              <a:lumMod val="40000"/>
              <a:lumOff val="60000"/>
            </a:schemeClr>
          </a:solidFill>
        </p:spPr>
        <p:txBody>
          <a:bodyPr/>
          <a:lstStyle/>
          <a:p>
            <a:r>
              <a:rPr lang="ru-RU" altLang="ru-RU" sz="3200" b="1" kern="0" dirty="0">
                <a:solidFill>
                  <a:srgbClr val="006666"/>
                </a:solidFill>
                <a:latin typeface="Arial"/>
              </a:rPr>
              <a:t>Почему формирование и сохранение здоровья детей проблема системы образования?</a:t>
            </a:r>
            <a:endParaRPr lang="ru-RU" sz="3200" dirty="0"/>
          </a:p>
        </p:txBody>
      </p:sp>
      <p:sp>
        <p:nvSpPr>
          <p:cNvPr id="3" name="Объект 2"/>
          <p:cNvSpPr>
            <a:spLocks noGrp="1"/>
          </p:cNvSpPr>
          <p:nvPr>
            <p:ph idx="1"/>
          </p:nvPr>
        </p:nvSpPr>
        <p:spPr>
          <a:xfrm>
            <a:off x="395536" y="1916832"/>
            <a:ext cx="8291264" cy="4209331"/>
          </a:xfrm>
        </p:spPr>
        <p:txBody>
          <a:bodyPr/>
          <a:lstStyle/>
          <a:p>
            <a:pPr lvl="0" eaLnBrk="0" hangingPunct="0">
              <a:buClr>
                <a:srgbClr val="003366"/>
              </a:buClr>
              <a:buSzPct val="75000"/>
              <a:buFont typeface="Wingdings" pitchFamily="2" charset="2"/>
              <a:buChar char="l"/>
            </a:pPr>
            <a:r>
              <a:rPr lang="ru-RU" altLang="ru-RU" sz="2800" kern="0" dirty="0">
                <a:solidFill>
                  <a:srgbClr val="003366"/>
                </a:solidFill>
                <a:latin typeface="Arial"/>
              </a:rPr>
              <a:t>Система образования охватывает детей в возрасте от 3 до 23 лет.</a:t>
            </a:r>
          </a:p>
          <a:p>
            <a:pPr lvl="0" eaLnBrk="0" hangingPunct="0">
              <a:buClr>
                <a:srgbClr val="003366"/>
              </a:buClr>
              <a:buSzPct val="75000"/>
              <a:buFont typeface="Wingdings" pitchFamily="2" charset="2"/>
              <a:buChar char="l"/>
            </a:pPr>
            <a:r>
              <a:rPr lang="ru-RU" altLang="ru-RU" sz="2800" kern="0" dirty="0">
                <a:solidFill>
                  <a:srgbClr val="003366"/>
                </a:solidFill>
                <a:latin typeface="Arial"/>
              </a:rPr>
              <a:t>Формирование культуры здоровья – изменение поведения с ориентацией на здоровье - психолого-педагогическая проблема.</a:t>
            </a:r>
          </a:p>
          <a:p>
            <a:endParaRPr lang="ru-RU" dirty="0"/>
          </a:p>
        </p:txBody>
      </p:sp>
    </p:spTree>
    <p:extLst>
      <p:ext uri="{BB962C8B-B14F-4D97-AF65-F5344CB8AC3E}">
        <p14:creationId xmlns:p14="http://schemas.microsoft.com/office/powerpoint/2010/main" val="4106560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40000"/>
              <a:lumOff val="60000"/>
            </a:schemeClr>
          </a:solidFill>
          <a:ln>
            <a:solidFill>
              <a:schemeClr val="accent5"/>
            </a:solidFill>
          </a:ln>
        </p:spPr>
        <p:txBody>
          <a:bodyPr/>
          <a:lstStyle/>
          <a:p>
            <a:r>
              <a:rPr lang="ru-RU" dirty="0"/>
              <a:t>Какие болезни зарабатывает ребенок с аттестатом зрелости?</a:t>
            </a:r>
          </a:p>
        </p:txBody>
      </p:sp>
      <p:sp>
        <p:nvSpPr>
          <p:cNvPr id="3" name="Объект 2"/>
          <p:cNvSpPr>
            <a:spLocks noGrp="1"/>
          </p:cNvSpPr>
          <p:nvPr>
            <p:ph idx="1"/>
          </p:nvPr>
        </p:nvSpPr>
        <p:spPr/>
        <p:txBody>
          <a:bodyPr/>
          <a:lstStyle/>
          <a:p>
            <a:pPr lvl="0">
              <a:lnSpc>
                <a:spcPct val="90000"/>
              </a:lnSpc>
              <a:buClr>
                <a:srgbClr val="003366"/>
              </a:buClr>
              <a:buSzPct val="75000"/>
              <a:buFont typeface="Wingdings" pitchFamily="2" charset="2"/>
              <a:buChar char="l"/>
              <a:defRPr/>
            </a:pPr>
            <a:r>
              <a:rPr lang="ru-RU" sz="2400" kern="0" dirty="0">
                <a:solidFill>
                  <a:srgbClr val="003366"/>
                </a:solidFill>
                <a:latin typeface="Arial"/>
              </a:rPr>
              <a:t>Нарушения осанки выявляются у 40-80% школьников.</a:t>
            </a:r>
          </a:p>
          <a:p>
            <a:pPr lvl="0">
              <a:lnSpc>
                <a:spcPct val="90000"/>
              </a:lnSpc>
              <a:buClr>
                <a:srgbClr val="003366"/>
              </a:buClr>
              <a:buSzPct val="75000"/>
              <a:buFont typeface="Wingdings" pitchFamily="2" charset="2"/>
              <a:buChar char="l"/>
              <a:defRPr/>
            </a:pPr>
            <a:r>
              <a:rPr lang="ru-RU" sz="2400" kern="0" dirty="0">
                <a:solidFill>
                  <a:srgbClr val="003366"/>
                </a:solidFill>
                <a:latin typeface="Arial"/>
              </a:rPr>
              <a:t>Количество близоруких детей к моменту окончания школы увеличивается в 5 раз.</a:t>
            </a:r>
          </a:p>
          <a:p>
            <a:pPr lvl="0">
              <a:lnSpc>
                <a:spcPct val="90000"/>
              </a:lnSpc>
              <a:buClr>
                <a:srgbClr val="003366"/>
              </a:buClr>
              <a:buSzPct val="75000"/>
              <a:buFont typeface="Wingdings" pitchFamily="2" charset="2"/>
              <a:buChar char="l"/>
              <a:defRPr/>
            </a:pPr>
            <a:r>
              <a:rPr lang="ru-RU" sz="2400" kern="0" dirty="0">
                <a:solidFill>
                  <a:srgbClr val="003366"/>
                </a:solidFill>
                <a:latin typeface="Arial"/>
              </a:rPr>
              <a:t>Заболевания пищеварительной системы, 80% детей заканчивают школу с </a:t>
            </a:r>
            <a:r>
              <a:rPr lang="ru-RU" sz="2400" kern="0" dirty="0" err="1">
                <a:solidFill>
                  <a:srgbClr val="003366"/>
                </a:solidFill>
                <a:latin typeface="Arial"/>
              </a:rPr>
              <a:t>паталогиями</a:t>
            </a:r>
            <a:r>
              <a:rPr lang="ru-RU" sz="2400" kern="0" dirty="0">
                <a:solidFill>
                  <a:srgbClr val="003366"/>
                </a:solidFill>
                <a:latin typeface="Arial"/>
              </a:rPr>
              <a:t> органов пищеварения.</a:t>
            </a:r>
          </a:p>
          <a:p>
            <a:pPr lvl="0">
              <a:lnSpc>
                <a:spcPct val="90000"/>
              </a:lnSpc>
              <a:buClr>
                <a:srgbClr val="003366"/>
              </a:buClr>
              <a:buSzPct val="75000"/>
              <a:buFont typeface="Wingdings" pitchFamily="2" charset="2"/>
              <a:buChar char="l"/>
              <a:defRPr/>
            </a:pPr>
            <a:r>
              <a:rPr lang="ru-RU" sz="2400" kern="0" dirty="0">
                <a:solidFill>
                  <a:srgbClr val="003366"/>
                </a:solidFill>
                <a:latin typeface="Arial"/>
              </a:rPr>
              <a:t>Заболевания нервной системы и психической сферы.</a:t>
            </a:r>
          </a:p>
          <a:p>
            <a:pPr lvl="0">
              <a:lnSpc>
                <a:spcPct val="90000"/>
              </a:lnSpc>
              <a:buClr>
                <a:srgbClr val="003366"/>
              </a:buClr>
              <a:buSzPct val="75000"/>
              <a:buFont typeface="Wingdings" pitchFamily="2" charset="2"/>
              <a:buChar char="l"/>
              <a:defRPr/>
            </a:pPr>
            <a:r>
              <a:rPr lang="ru-RU" sz="2400" kern="0" dirty="0">
                <a:solidFill>
                  <a:srgbClr val="003366"/>
                </a:solidFill>
                <a:latin typeface="Arial"/>
              </a:rPr>
              <a:t>Заболевания сердечно-сосудистой сферы (</a:t>
            </a:r>
            <a:r>
              <a:rPr lang="ru-RU" sz="2400" kern="0" dirty="0" err="1">
                <a:solidFill>
                  <a:srgbClr val="003366"/>
                </a:solidFill>
                <a:latin typeface="Arial"/>
              </a:rPr>
              <a:t>астеноневрозы</a:t>
            </a:r>
            <a:r>
              <a:rPr lang="ru-RU" sz="2400" kern="0" dirty="0">
                <a:solidFill>
                  <a:srgbClr val="003366"/>
                </a:solidFill>
                <a:latin typeface="Arial"/>
              </a:rPr>
              <a:t>, вегетососудистые дистонии, гипертонии)</a:t>
            </a:r>
          </a:p>
          <a:p>
            <a:pPr lvl="0">
              <a:lnSpc>
                <a:spcPct val="90000"/>
              </a:lnSpc>
              <a:buClr>
                <a:srgbClr val="003366"/>
              </a:buClr>
              <a:buSzPct val="75000"/>
              <a:buNone/>
              <a:defRPr/>
            </a:pPr>
            <a:r>
              <a:rPr lang="ru-RU" sz="2000" kern="0" dirty="0">
                <a:solidFill>
                  <a:srgbClr val="003366"/>
                </a:solidFill>
                <a:latin typeface="Arial"/>
              </a:rPr>
              <a:t>		</a:t>
            </a:r>
            <a:r>
              <a:rPr lang="ru-RU" sz="1800" kern="0" dirty="0">
                <a:solidFill>
                  <a:srgbClr val="003366"/>
                </a:solidFill>
                <a:latin typeface="Arial"/>
              </a:rPr>
              <a:t>(согласно данным Института возрастной физиологии РАО)</a:t>
            </a:r>
          </a:p>
          <a:p>
            <a:endParaRPr lang="ru-RU" dirty="0"/>
          </a:p>
        </p:txBody>
      </p:sp>
    </p:spTree>
    <p:extLst>
      <p:ext uri="{BB962C8B-B14F-4D97-AF65-F5344CB8AC3E}">
        <p14:creationId xmlns:p14="http://schemas.microsoft.com/office/powerpoint/2010/main" val="2600178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91264" cy="1988840"/>
          </a:xfrm>
          <a:solidFill>
            <a:schemeClr val="tx2">
              <a:lumMod val="40000"/>
              <a:lumOff val="60000"/>
            </a:schemeClr>
          </a:solidFill>
        </p:spPr>
        <p:txBody>
          <a:bodyPr/>
          <a:lstStyle/>
          <a:p>
            <a:r>
              <a:rPr lang="ru-RU" altLang="ru-RU" sz="3200" b="1" kern="0" dirty="0">
                <a:solidFill>
                  <a:srgbClr val="006666"/>
                </a:solidFill>
                <a:latin typeface="Arial"/>
              </a:rPr>
              <a:t>Согласно определению ВОЗ «здоровье – это состояние полного физического, психического и социального благополучия…». </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708920"/>
            <a:ext cx="561662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564904"/>
            <a:ext cx="3344552" cy="393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723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9" name="Picture 5" descr="Обязанности и ответственность обучающихся (статья 43) Обучающиеся обязаны: 1.До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888" y="-201613"/>
            <a:ext cx="295275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Обязанности и ответственность обучающихся (статья 43) Обучающиеся обязаны: 1.До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9213"/>
            <a:ext cx="295275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fs00.infourok.ru/images/doc/220/7730/1/img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00" y="0"/>
            <a:ext cx="8676456" cy="605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88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a:solidFill>
            <a:schemeClr val="accent1"/>
          </a:solidFill>
        </p:spPr>
        <p:txBody>
          <a:bodyPr/>
          <a:lstStyle/>
          <a:p>
            <a:r>
              <a:rPr lang="ru-RU" altLang="ru-RU" sz="3200" b="1" dirty="0" smtClean="0">
                <a:solidFill>
                  <a:schemeClr val="bg1"/>
                </a:solidFill>
                <a:latin typeface="Times New Roman" pitchFamily="18" charset="0"/>
                <a:cs typeface="Times New Roman" pitchFamily="18" charset="0"/>
              </a:rPr>
              <a:t>Порядок применения мер дисциплинарной ответственности обучающихся </a:t>
            </a:r>
            <a:endParaRPr lang="ru-RU" sz="3200" b="1" dirty="0">
              <a:solidFill>
                <a:schemeClr val="bg1"/>
              </a:solidFill>
              <a:latin typeface="Times New Roman" pitchFamily="18" charset="0"/>
              <a:cs typeface="Times New Roman" pitchFamily="18" charset="0"/>
            </a:endParaRPr>
          </a:p>
        </p:txBody>
      </p:sp>
      <p:pic>
        <p:nvPicPr>
          <p:cNvPr id="5" name="Рисунок 7" descr="Рисунок32.png"/>
          <p:cNvPicPr>
            <a:picLocks noChangeAspect="1"/>
          </p:cNvPicPr>
          <p:nvPr/>
        </p:nvPicPr>
        <p:blipFill>
          <a:blip r:embed="rId2" cstate="print"/>
          <a:srcRect/>
          <a:stretch>
            <a:fillRect/>
          </a:stretch>
        </p:blipFill>
        <p:spPr bwMode="auto">
          <a:xfrm>
            <a:off x="395288" y="2349500"/>
            <a:ext cx="8240712" cy="4291013"/>
          </a:xfrm>
          <a:prstGeom prst="rect">
            <a:avLst/>
          </a:prstGeom>
          <a:noFill/>
          <a:ln w="9525">
            <a:noFill/>
            <a:miter lim="800000"/>
            <a:headEnd/>
            <a:tailEnd/>
          </a:ln>
        </p:spPr>
      </p:pic>
    </p:spTree>
    <p:extLst>
      <p:ext uri="{BB962C8B-B14F-4D97-AF65-F5344CB8AC3E}">
        <p14:creationId xmlns:p14="http://schemas.microsoft.com/office/powerpoint/2010/main" val="4107823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11561" y="260648"/>
          <a:ext cx="7992888"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0" y="2348880"/>
            <a:ext cx="9144000" cy="4509120"/>
          </a:xfrm>
        </p:spPr>
        <p:txBody>
          <a:bodyPr>
            <a:normAutofit fontScale="77500" lnSpcReduction="20000"/>
          </a:bodyPr>
          <a:lstStyle/>
          <a:p>
            <a:r>
              <a:rPr lang="ru-RU" sz="2400" b="1" u="sng" dirty="0" smtClean="0">
                <a:solidFill>
                  <a:srgbClr val="FF0000"/>
                </a:solidFill>
                <a:latin typeface="Arial Unicode MS" pitchFamily="34" charset="-128"/>
                <a:ea typeface="Arial Unicode MS" pitchFamily="34" charset="-128"/>
                <a:cs typeface="Arial Unicode MS" pitchFamily="34" charset="-128"/>
              </a:rPr>
              <a:t>Приоритетные меры в области модернизации образования :</a:t>
            </a:r>
          </a:p>
          <a:p>
            <a:r>
              <a:rPr lang="ru-RU" sz="2400" b="1" dirty="0" smtClean="0">
                <a:solidFill>
                  <a:srgbClr val="002060"/>
                </a:solidFill>
                <a:latin typeface="Arial Unicode MS" pitchFamily="34" charset="-128"/>
                <a:ea typeface="Arial Unicode MS" pitchFamily="34" charset="-128"/>
                <a:cs typeface="Arial Unicode MS" pitchFamily="34" charset="-128"/>
              </a:rPr>
              <a:t>	внедрение ФГОС общего образования</a:t>
            </a:r>
            <a:r>
              <a:rPr lang="ru-RU" sz="2400" dirty="0" smtClean="0">
                <a:latin typeface="Arial Unicode MS" pitchFamily="34" charset="-128"/>
                <a:ea typeface="Arial Unicode MS" pitchFamily="34" charset="-128"/>
                <a:cs typeface="Arial Unicode MS" pitchFamily="34" charset="-128"/>
              </a:rPr>
              <a:t>, позволяющих обучать школьников по современным образовательным программам и обеспечивающих полноценное развитие современной воспитательной компоненты в школе;</a:t>
            </a:r>
          </a:p>
          <a:p>
            <a:r>
              <a:rPr lang="ru-RU" sz="2400" b="1" dirty="0" smtClean="0">
                <a:solidFill>
                  <a:srgbClr val="002060"/>
                </a:solidFill>
                <a:latin typeface="Arial Unicode MS" pitchFamily="34" charset="-128"/>
                <a:ea typeface="Arial Unicode MS" pitchFamily="34" charset="-128"/>
                <a:cs typeface="Arial Unicode MS" pitchFamily="34" charset="-128"/>
              </a:rPr>
              <a:t>	обновление содержания и технологий образования по иностранному языку и </a:t>
            </a:r>
            <a:r>
              <a:rPr lang="ru-RU" sz="2400" b="1" dirty="0" err="1" smtClean="0">
                <a:solidFill>
                  <a:srgbClr val="002060"/>
                </a:solidFill>
                <a:latin typeface="Arial Unicode MS" pitchFamily="34" charset="-128"/>
                <a:ea typeface="Arial Unicode MS" pitchFamily="34" charset="-128"/>
                <a:cs typeface="Arial Unicode MS" pitchFamily="34" charset="-128"/>
              </a:rPr>
              <a:t>естественно-научным</a:t>
            </a:r>
            <a:r>
              <a:rPr lang="ru-RU" sz="2400" b="1" dirty="0" smtClean="0">
                <a:solidFill>
                  <a:srgbClr val="002060"/>
                </a:solidFill>
                <a:latin typeface="Arial Unicode MS" pitchFamily="34" charset="-128"/>
                <a:ea typeface="Arial Unicode MS" pitchFamily="34" charset="-128"/>
                <a:cs typeface="Arial Unicode MS" pitchFamily="34" charset="-128"/>
              </a:rPr>
              <a:t> предметам</a:t>
            </a:r>
            <a:r>
              <a:rPr lang="ru-RU" sz="2400" dirty="0" smtClean="0">
                <a:latin typeface="Arial Unicode MS" pitchFamily="34" charset="-128"/>
                <a:ea typeface="Arial Unicode MS" pitchFamily="34" charset="-128"/>
                <a:cs typeface="Arial Unicode MS" pitchFamily="34" charset="-128"/>
              </a:rPr>
              <a:t>, достижение международного лидерства в обучении математике и </a:t>
            </a:r>
            <a:r>
              <a:rPr lang="ru-RU" sz="2400" dirty="0" err="1" smtClean="0">
                <a:latin typeface="Arial Unicode MS" pitchFamily="34" charset="-128"/>
                <a:ea typeface="Arial Unicode MS" pitchFamily="34" charset="-128"/>
                <a:cs typeface="Arial Unicode MS" pitchFamily="34" charset="-128"/>
              </a:rPr>
              <a:t>естественно-научным</a:t>
            </a:r>
            <a:r>
              <a:rPr lang="ru-RU" sz="2400" dirty="0" smtClean="0">
                <a:latin typeface="Arial Unicode MS" pitchFamily="34" charset="-128"/>
                <a:ea typeface="Arial Unicode MS" pitchFamily="34" charset="-128"/>
                <a:cs typeface="Arial Unicode MS" pitchFamily="34" charset="-128"/>
              </a:rPr>
              <a:t> предметам;</a:t>
            </a:r>
          </a:p>
          <a:p>
            <a:r>
              <a:rPr lang="ru-RU" sz="2400" dirty="0" smtClean="0">
                <a:latin typeface="Arial Unicode MS" pitchFamily="34" charset="-128"/>
                <a:ea typeface="Arial Unicode MS" pitchFamily="34" charset="-128"/>
                <a:cs typeface="Arial Unicode MS" pitchFamily="34" charset="-128"/>
              </a:rPr>
              <a:t>	завершение </a:t>
            </a:r>
            <a:r>
              <a:rPr lang="ru-RU" sz="2400" b="1" dirty="0" smtClean="0">
                <a:solidFill>
                  <a:srgbClr val="002060"/>
                </a:solidFill>
                <a:latin typeface="Arial Unicode MS" pitchFamily="34" charset="-128"/>
                <a:ea typeface="Arial Unicode MS" pitchFamily="34" charset="-128"/>
                <a:cs typeface="Arial Unicode MS" pitchFamily="34" charset="-128"/>
              </a:rPr>
              <a:t>перехода к профильному обучению </a:t>
            </a:r>
            <a:r>
              <a:rPr lang="ru-RU" sz="2400" dirty="0" smtClean="0">
                <a:latin typeface="Arial Unicode MS" pitchFamily="34" charset="-128"/>
                <a:ea typeface="Arial Unicode MS" pitchFamily="34" charset="-128"/>
                <a:cs typeface="Arial Unicode MS" pitchFamily="34" charset="-128"/>
              </a:rPr>
              <a:t>старшеклассников, позволяющему создать условия для углубленного изучения отдельных предметов, ориентированных на выбор будущей профессии;</a:t>
            </a:r>
          </a:p>
          <a:p>
            <a:r>
              <a:rPr lang="ru-RU" sz="2400" dirty="0" smtClean="0">
                <a:latin typeface="Arial Unicode MS" pitchFamily="34" charset="-128"/>
                <a:ea typeface="Arial Unicode MS" pitchFamily="34" charset="-128"/>
                <a:cs typeface="Arial Unicode MS" pitchFamily="34" charset="-128"/>
              </a:rPr>
              <a:t>	</a:t>
            </a:r>
            <a:r>
              <a:rPr lang="ru-RU" sz="2400" b="1" dirty="0" smtClean="0">
                <a:solidFill>
                  <a:srgbClr val="002060"/>
                </a:solidFill>
                <a:latin typeface="Arial Unicode MS" pitchFamily="34" charset="-128"/>
                <a:ea typeface="Arial Unicode MS" pitchFamily="34" charset="-128"/>
                <a:cs typeface="Arial Unicode MS" pitchFamily="34" charset="-128"/>
              </a:rPr>
              <a:t>формирование национальной системы выявления и поддержки одаренных учащихся</a:t>
            </a:r>
            <a:r>
              <a:rPr lang="ru-RU" sz="2400" dirty="0" smtClean="0">
                <a:latin typeface="Arial Unicode MS" pitchFamily="34" charset="-128"/>
                <a:ea typeface="Arial Unicode MS" pitchFamily="34" charset="-128"/>
                <a:cs typeface="Arial Unicode MS" pitchFamily="34" charset="-128"/>
              </a:rPr>
              <a:t>, </a:t>
            </a:r>
            <a:r>
              <a:rPr lang="ru-RU" sz="2400" b="1" dirty="0" smtClean="0">
                <a:solidFill>
                  <a:srgbClr val="002060"/>
                </a:solidFill>
                <a:latin typeface="Arial Unicode MS" pitchFamily="34" charset="-128"/>
                <a:ea typeface="Arial Unicode MS" pitchFamily="34" charset="-128"/>
                <a:cs typeface="Arial Unicode MS" pitchFamily="34" charset="-128"/>
              </a:rPr>
              <a:t>создание профильных старших классов (гимназий) в структуре ведущих университетов</a:t>
            </a:r>
            <a:r>
              <a:rPr lang="ru-RU" sz="2400" dirty="0" smtClean="0">
                <a:latin typeface="Arial Unicode MS" pitchFamily="34" charset="-128"/>
                <a:ea typeface="Arial Unicode MS" pitchFamily="34" charset="-128"/>
                <a:cs typeface="Arial Unicode MS" pitchFamily="34" charset="-128"/>
              </a:rPr>
              <a:t>;</a:t>
            </a:r>
          </a:p>
          <a:p>
            <a:r>
              <a:rPr lang="ru-RU" sz="2400" b="1" dirty="0" smtClean="0">
                <a:solidFill>
                  <a:srgbClr val="002060"/>
                </a:solidFill>
                <a:latin typeface="Arial Unicode MS" pitchFamily="34" charset="-128"/>
                <a:ea typeface="Arial Unicode MS" pitchFamily="34" charset="-128"/>
                <a:cs typeface="Arial Unicode MS" pitchFamily="34" charset="-128"/>
              </a:rPr>
              <a:t>	</a:t>
            </a:r>
            <a:r>
              <a:rPr lang="ru-RU" sz="2400" dirty="0" smtClean="0">
                <a:latin typeface="Arial Unicode MS" pitchFamily="34" charset="-128"/>
                <a:ea typeface="Arial Unicode MS" pitchFamily="34" charset="-128"/>
                <a:cs typeface="Arial Unicode MS" pitchFamily="34" charset="-128"/>
              </a:rPr>
              <a:t>создание условий для </a:t>
            </a:r>
            <a:r>
              <a:rPr lang="ru-RU" sz="2400" b="1" dirty="0" smtClean="0">
                <a:solidFill>
                  <a:srgbClr val="002060"/>
                </a:solidFill>
                <a:latin typeface="Arial Unicode MS" pitchFamily="34" charset="-128"/>
                <a:ea typeface="Arial Unicode MS" pitchFamily="34" charset="-128"/>
                <a:cs typeface="Arial Unicode MS" pitchFamily="34" charset="-128"/>
              </a:rPr>
              <a:t>тиражирования лучших образовательных практик </a:t>
            </a:r>
            <a:r>
              <a:rPr lang="ru-RU" sz="2400" dirty="0" smtClean="0">
                <a:latin typeface="Arial Unicode MS" pitchFamily="34" charset="-128"/>
                <a:ea typeface="Arial Unicode MS" pitchFamily="34" charset="-128"/>
                <a:cs typeface="Arial Unicode MS" pitchFamily="34" charset="-128"/>
              </a:rPr>
              <a:t>общеобразовательными организациями</a:t>
            </a:r>
          </a:p>
          <a:p>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a:solidFill>
            <a:schemeClr val="accent1"/>
          </a:solidFill>
        </p:spPr>
        <p:txBody>
          <a:bodyPr/>
          <a:lstStyle/>
          <a:p>
            <a:r>
              <a:rPr lang="ru-RU" sz="4000" b="1" dirty="0" smtClean="0">
                <a:solidFill>
                  <a:schemeClr val="bg1"/>
                </a:solidFill>
                <a:latin typeface="Times New Roman" pitchFamily="18" charset="0"/>
                <a:cs typeface="Times New Roman" pitchFamily="18" charset="0"/>
              </a:rPr>
              <a:t>Отчисление как мера дисциплинарного взыскания </a:t>
            </a:r>
            <a:endParaRPr lang="ru-RU" sz="4000" b="1" dirty="0">
              <a:solidFill>
                <a:schemeClr val="bg1"/>
              </a:solidFill>
              <a:latin typeface="Times New Roman" pitchFamily="18" charset="0"/>
              <a:cs typeface="Times New Roman" pitchFamily="18" charset="0"/>
            </a:endParaRPr>
          </a:p>
        </p:txBody>
      </p:sp>
      <p:pic>
        <p:nvPicPr>
          <p:cNvPr id="4" name="Рисунок 4" descr="Рисунок33.png"/>
          <p:cNvPicPr>
            <a:picLocks noGrp="1" noChangeAspect="1"/>
          </p:cNvPicPr>
          <p:nvPr>
            <p:ph idx="1"/>
          </p:nvPr>
        </p:nvPicPr>
        <p:blipFill>
          <a:blip r:embed="rId2" cstate="print"/>
          <a:srcRect/>
          <a:stretch>
            <a:fillRect/>
          </a:stretch>
        </p:blipFill>
        <p:spPr bwMode="auto">
          <a:xfrm>
            <a:off x="611560" y="1600200"/>
            <a:ext cx="8352928" cy="4997152"/>
          </a:xfrm>
          <a:prstGeom prst="rect">
            <a:avLst/>
          </a:prstGeom>
          <a:noFill/>
          <a:ln w="9525">
            <a:noFill/>
            <a:miter lim="800000"/>
            <a:headEnd/>
            <a:tailEnd/>
          </a:ln>
        </p:spPr>
      </p:pic>
    </p:spTree>
    <p:extLst>
      <p:ext uri="{BB962C8B-B14F-4D97-AF65-F5344CB8AC3E}">
        <p14:creationId xmlns:p14="http://schemas.microsoft.com/office/powerpoint/2010/main" val="3955708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a:solidFill>
            <a:schemeClr val="accent1"/>
          </a:solidFill>
        </p:spPr>
        <p:txBody>
          <a:bodyPr/>
          <a:lstStyle/>
          <a:p>
            <a:r>
              <a:rPr lang="ru-RU" altLang="ru-RU" sz="4000" b="1" dirty="0" smtClean="0">
                <a:solidFill>
                  <a:schemeClr val="bg1"/>
                </a:solidFill>
                <a:latin typeface="Times New Roman" pitchFamily="18" charset="0"/>
                <a:cs typeface="Times New Roman" pitchFamily="18" charset="0"/>
              </a:rPr>
              <a:t>Порядок отчисления обучающихся</a:t>
            </a:r>
            <a:endParaRPr lang="ru-RU" sz="4000" b="1" dirty="0">
              <a:solidFill>
                <a:schemeClr val="bg1"/>
              </a:solidFill>
              <a:latin typeface="Times New Roman" pitchFamily="18" charset="0"/>
              <a:cs typeface="Times New Roman" pitchFamily="18" charset="0"/>
            </a:endParaRPr>
          </a:p>
        </p:txBody>
      </p:sp>
      <p:pic>
        <p:nvPicPr>
          <p:cNvPr id="4" name="Рисунок 5" descr="Рисунок34.png"/>
          <p:cNvPicPr>
            <a:picLocks noGrp="1" noChangeAspect="1"/>
          </p:cNvPicPr>
          <p:nvPr>
            <p:ph idx="1"/>
          </p:nvPr>
        </p:nvPicPr>
        <p:blipFill>
          <a:blip r:embed="rId2" cstate="print"/>
          <a:srcRect/>
          <a:stretch>
            <a:fillRect/>
          </a:stretch>
        </p:blipFill>
        <p:spPr bwMode="auto">
          <a:xfrm>
            <a:off x="323528" y="1600200"/>
            <a:ext cx="8568952" cy="4925144"/>
          </a:xfrm>
          <a:prstGeom prst="rect">
            <a:avLst/>
          </a:prstGeom>
          <a:noFill/>
          <a:ln w="9525">
            <a:noFill/>
            <a:miter lim="800000"/>
            <a:headEnd/>
            <a:tailEnd/>
          </a:ln>
        </p:spPr>
      </p:pic>
    </p:spTree>
    <p:extLst>
      <p:ext uri="{BB962C8B-B14F-4D97-AF65-F5344CB8AC3E}">
        <p14:creationId xmlns:p14="http://schemas.microsoft.com/office/powerpoint/2010/main" val="3473997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solidFill>
        </p:spPr>
        <p:txBody>
          <a:bodyPr/>
          <a:lstStyle/>
          <a:p>
            <a:r>
              <a:rPr lang="ru-RU" sz="3200" b="1" dirty="0" smtClean="0">
                <a:solidFill>
                  <a:schemeClr val="bg1"/>
                </a:solidFill>
                <a:latin typeface="Times New Roman" pitchFamily="18" charset="0"/>
                <a:cs typeface="Times New Roman" pitchFamily="18" charset="0"/>
              </a:rPr>
              <a:t>Права, обязанности и ответственность родителей в сфере образования (статья 44)</a:t>
            </a:r>
            <a:endParaRPr lang="ru-RU" sz="32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709120"/>
          </a:xfrm>
        </p:spPr>
        <p:txBody>
          <a:bodyPr/>
          <a:lstStyle/>
          <a:p>
            <a:pPr eaLnBrk="1" hangingPunct="1">
              <a:buFont typeface="Wingdings 2" pitchFamily="18" charset="2"/>
              <a:buNone/>
            </a:pPr>
            <a:r>
              <a:rPr lang="ru-RU" sz="2400" b="1" u="sng" dirty="0" smtClean="0">
                <a:latin typeface="Times New Roman" pitchFamily="18" charset="0"/>
                <a:cs typeface="Times New Roman" pitchFamily="18" charset="0"/>
              </a:rPr>
              <a:t>Родители имеют право:</a:t>
            </a:r>
          </a:p>
          <a:p>
            <a:pPr algn="just" eaLnBrk="1" hangingPunct="1">
              <a:buFont typeface="Wingdings 2" pitchFamily="18" charset="2"/>
              <a:buNone/>
            </a:pPr>
            <a:r>
              <a:rPr lang="ru-RU" sz="2400" dirty="0" smtClean="0">
                <a:latin typeface="Times New Roman" pitchFamily="18" charset="0"/>
                <a:cs typeface="Times New Roman" pitchFamily="18" charset="0"/>
              </a:rPr>
              <a:t>1.Выбирать формы получения образования и формы обучения, образовательную организацию, язык, факультативные и элективные учебные предметы.</a:t>
            </a:r>
          </a:p>
          <a:p>
            <a:pPr algn="just" eaLnBrk="1" hangingPunct="1">
              <a:buFont typeface="Wingdings 2" pitchFamily="18" charset="2"/>
              <a:buNone/>
            </a:pPr>
            <a:r>
              <a:rPr lang="ru-RU" sz="2400" dirty="0" smtClean="0">
                <a:latin typeface="Times New Roman" pitchFamily="18" charset="0"/>
                <a:cs typeface="Times New Roman" pitchFamily="18" charset="0"/>
              </a:rPr>
              <a:t>2.Дать ребенку образование, в т.ч. в семье.</a:t>
            </a:r>
          </a:p>
          <a:p>
            <a:pPr algn="just" eaLnBrk="1" hangingPunct="1">
              <a:buFont typeface="Wingdings 2" pitchFamily="18" charset="2"/>
              <a:buNone/>
            </a:pPr>
            <a:r>
              <a:rPr lang="ru-RU" sz="2400" dirty="0" smtClean="0">
                <a:latin typeface="Times New Roman" pitchFamily="18" charset="0"/>
                <a:cs typeface="Times New Roman" pitchFamily="18" charset="0"/>
              </a:rPr>
              <a:t>3.Знакомиться с содержанием образования, методами обучения и воспитания</a:t>
            </a:r>
          </a:p>
          <a:p>
            <a:pPr algn="just" eaLnBrk="1" hangingPunct="1">
              <a:buFont typeface="Wingdings 2" pitchFamily="18" charset="2"/>
              <a:buNone/>
            </a:pPr>
            <a:r>
              <a:rPr lang="ru-RU" sz="2400" dirty="0" smtClean="0">
                <a:latin typeface="Times New Roman" pitchFamily="18" charset="0"/>
                <a:cs typeface="Times New Roman" pitchFamily="18" charset="0"/>
              </a:rPr>
              <a:t>4.Получать информацию о всех видах обследований, отказаться от их проведения</a:t>
            </a:r>
          </a:p>
          <a:p>
            <a:pPr algn="just" eaLnBrk="1" hangingPunct="1">
              <a:buFont typeface="Wingdings 2" pitchFamily="18" charset="2"/>
              <a:buNone/>
            </a:pPr>
            <a:r>
              <a:rPr lang="ru-RU" sz="2400" dirty="0" smtClean="0">
                <a:latin typeface="Times New Roman" pitchFamily="18" charset="0"/>
                <a:cs typeface="Times New Roman" pitchFamily="18" charset="0"/>
              </a:rPr>
              <a:t>5. Принимать участие в управлении образовательной организацией в форме, определяемой уставом образовательной организации.</a:t>
            </a:r>
          </a:p>
          <a:p>
            <a:pPr algn="just">
              <a:buNone/>
            </a:pPr>
            <a:endParaRPr lang="ru-RU" sz="28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7521813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solidFill>
        </p:spPr>
        <p:txBody>
          <a:bodyPr/>
          <a:lstStyle/>
          <a:p>
            <a:r>
              <a:rPr lang="ru-RU" sz="3200" b="1" dirty="0" smtClean="0">
                <a:solidFill>
                  <a:schemeClr val="bg1"/>
                </a:solidFill>
                <a:latin typeface="Times New Roman" pitchFamily="18" charset="0"/>
                <a:cs typeface="Times New Roman" pitchFamily="18" charset="0"/>
              </a:rPr>
              <a:t>Права, обязанности и ответственность родителей в сфере образования (статья 44)</a:t>
            </a:r>
            <a:endParaRPr lang="ru-RU" sz="3200" dirty="0"/>
          </a:p>
        </p:txBody>
      </p:sp>
      <p:sp>
        <p:nvSpPr>
          <p:cNvPr id="3" name="Содержимое 2"/>
          <p:cNvSpPr>
            <a:spLocks noGrp="1"/>
          </p:cNvSpPr>
          <p:nvPr>
            <p:ph idx="1"/>
          </p:nvPr>
        </p:nvSpPr>
        <p:spPr/>
        <p:txBody>
          <a:bodyPr/>
          <a:lstStyle/>
          <a:p>
            <a:pPr>
              <a:buNone/>
            </a:pPr>
            <a:endParaRPr lang="ru-RU" sz="2400" b="1" u="sng" dirty="0" smtClean="0">
              <a:latin typeface="Times New Roman" pitchFamily="18" charset="0"/>
              <a:cs typeface="Times New Roman" pitchFamily="18" charset="0"/>
            </a:endParaRPr>
          </a:p>
          <a:p>
            <a:pPr algn="just">
              <a:buNone/>
            </a:pPr>
            <a:r>
              <a:rPr lang="ru-RU" sz="2400" b="1" u="sng" dirty="0" smtClean="0">
                <a:latin typeface="Times New Roman" pitchFamily="18" charset="0"/>
                <a:cs typeface="Times New Roman" pitchFamily="18" charset="0"/>
              </a:rPr>
              <a:t>Родители обязаны:</a:t>
            </a:r>
            <a:endParaRPr lang="ru-RU" sz="2400" dirty="0" smtClean="0">
              <a:latin typeface="Times New Roman" pitchFamily="18" charset="0"/>
              <a:cs typeface="Times New Roman" pitchFamily="18" charset="0"/>
            </a:endParaRPr>
          </a:p>
          <a:p>
            <a:pPr algn="just">
              <a:buFont typeface="Wingdings 2" pitchFamily="18" charset="2"/>
              <a:buNone/>
            </a:pPr>
            <a:r>
              <a:rPr lang="ru-RU" sz="2400" dirty="0" smtClean="0">
                <a:latin typeface="Times New Roman" pitchFamily="18" charset="0"/>
                <a:cs typeface="Times New Roman" pitchFamily="18" charset="0"/>
              </a:rPr>
              <a:t>1.Обеспечить получение детьми общего образования.</a:t>
            </a:r>
          </a:p>
          <a:p>
            <a:pPr algn="just">
              <a:buFont typeface="Wingdings 2" pitchFamily="18" charset="2"/>
              <a:buNone/>
            </a:pPr>
            <a:r>
              <a:rPr lang="ru-RU" sz="2400" dirty="0" smtClean="0">
                <a:latin typeface="Times New Roman" pitchFamily="18" charset="0"/>
                <a:cs typeface="Times New Roman" pitchFamily="18" charset="0"/>
              </a:rPr>
              <a:t>2. Соблюдать правила внутреннего распорядка образовательной организации.</a:t>
            </a:r>
          </a:p>
          <a:p>
            <a:pPr algn="just">
              <a:buFont typeface="Wingdings 2" pitchFamily="18" charset="2"/>
              <a:buNone/>
            </a:pPr>
            <a:r>
              <a:rPr lang="ru-RU" sz="2400" dirty="0" smtClean="0">
                <a:latin typeface="Times New Roman" pitchFamily="18" charset="0"/>
                <a:cs typeface="Times New Roman" pitchFamily="18" charset="0"/>
              </a:rPr>
              <a:t>3. Уважать честь и достоинство обучающихся и работников образовательной организации.</a:t>
            </a:r>
          </a:p>
          <a:p>
            <a:pPr algn="just">
              <a:buFont typeface="Wingdings 2" pitchFamily="18" charset="2"/>
              <a:buNone/>
            </a:pPr>
            <a:r>
              <a:rPr lang="ru-RU" sz="2400" dirty="0" smtClean="0">
                <a:latin typeface="Times New Roman" pitchFamily="18" charset="0"/>
                <a:cs typeface="Times New Roman" pitchFamily="18" charset="0"/>
              </a:rPr>
              <a:t>4.За неисполнение или ненадлежащее исполнение обязанностей родители несовершеннолетних несут ответственность, предусмотренную законодательством РФ</a:t>
            </a:r>
          </a:p>
          <a:p>
            <a:pPr algn="just"/>
            <a:endParaRPr lang="ru-RU" dirty="0"/>
          </a:p>
        </p:txBody>
      </p:sp>
    </p:spTree>
    <p:extLst>
      <p:ext uri="{BB962C8B-B14F-4D97-AF65-F5344CB8AC3E}">
        <p14:creationId xmlns:p14="http://schemas.microsoft.com/office/powerpoint/2010/main" val="3785276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91264" cy="1296144"/>
          </a:xfrm>
          <a:solidFill>
            <a:schemeClr val="accent1"/>
          </a:solidFill>
        </p:spPr>
        <p:txBody>
          <a:bodyPr/>
          <a:lstStyle/>
          <a:p>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solidFill>
                  <a:schemeClr val="bg1"/>
                </a:solidFill>
                <a:latin typeface="Times New Roman" pitchFamily="18" charset="0"/>
                <a:cs typeface="Times New Roman" pitchFamily="18" charset="0"/>
              </a:rPr>
              <a:t>Защита прав обучающихся, родителей (законных представителей) несовершеннолетних обучающихся (статья 45)</a:t>
            </a: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3" name="Содержимое 2"/>
          <p:cNvSpPr>
            <a:spLocks noGrp="1"/>
          </p:cNvSpPr>
          <p:nvPr>
            <p:ph idx="1"/>
          </p:nvPr>
        </p:nvSpPr>
        <p:spPr>
          <a:xfrm>
            <a:off x="457200" y="1772816"/>
            <a:ext cx="8229600" cy="5085184"/>
          </a:xfrm>
        </p:spPr>
        <p:txBody>
          <a:bodyPr/>
          <a:lstStyle/>
          <a:p>
            <a:pPr algn="just">
              <a:buNone/>
            </a:pPr>
            <a:r>
              <a:rPr lang="ru-RU" sz="2400" dirty="0" smtClean="0">
                <a:latin typeface="Times New Roman" pitchFamily="18" charset="0"/>
                <a:cs typeface="Times New Roman" pitchFamily="18" charset="0"/>
              </a:rPr>
              <a:t>    Согласно части 1 данной статьи в целях защиты своих прав обучающиеся, а также родители (законные представители) несовершеннолетних обучающихся самостоятельно или через своих представителей вправе: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направлять в органы управления организацией, осуществляющей образовательную деятельность, обращения о применении к работникам указанных организаций, нарушающим и (или) ущемляющим права обучающихся, дисциплинарных взысканий;</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обращаться в комиссию по урегулированию споров между участниками образовательных отношений;</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использовать не запрещенные законодательством РФ иные способы защиты прав и законных интересов.</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42445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971600" y="4509120"/>
            <a:ext cx="7200800" cy="707886"/>
          </a:xfrm>
          <a:prstGeom prst="rect">
            <a:avLst/>
          </a:prstGeom>
        </p:spPr>
        <p:txBody>
          <a:bodyPr wrap="square">
            <a:spAutoFit/>
          </a:bodyPr>
          <a:lstStyle/>
          <a:p>
            <a:pPr algn="ctr"/>
            <a:r>
              <a:rPr lang="ru-RU" sz="4000" b="1" dirty="0" smtClean="0">
                <a:latin typeface="Times New Roman" pitchFamily="18" charset="0"/>
                <a:cs typeface="Times New Roman" pitchFamily="18" charset="0"/>
              </a:rPr>
              <a:t>Педагогические работники</a:t>
            </a:r>
            <a:endParaRPr lang="ru-RU" sz="4000" b="1" dirty="0">
              <a:latin typeface="Times New Roman" pitchFamily="18" charset="0"/>
              <a:cs typeface="Times New Roman" pitchFamily="18" charset="0"/>
            </a:endParaRPr>
          </a:p>
        </p:txBody>
      </p:sp>
      <p:pic>
        <p:nvPicPr>
          <p:cNvPr id="3" name="Рисунок 3" descr="495_941.jpg"/>
          <p:cNvPicPr>
            <a:picLocks noChangeAspect="1"/>
          </p:cNvPicPr>
          <p:nvPr/>
        </p:nvPicPr>
        <p:blipFill>
          <a:blip r:embed="rId2" cstate="print"/>
          <a:srcRect/>
          <a:stretch>
            <a:fillRect/>
          </a:stretch>
        </p:blipFill>
        <p:spPr bwMode="auto">
          <a:xfrm>
            <a:off x="611560" y="476672"/>
            <a:ext cx="4681537" cy="350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42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457200" y="2060848"/>
            <a:ext cx="8229600" cy="4065315"/>
          </a:xfrm>
        </p:spPr>
        <p:txBody>
          <a:bodyPr/>
          <a:lstStyle/>
          <a:p>
            <a:pPr algn="just"/>
            <a:r>
              <a:rPr lang="ru-RU" dirty="0" smtClean="0">
                <a:latin typeface="Times New Roman" pitchFamily="18" charset="0"/>
                <a:cs typeface="Times New Roman" pitchFamily="18" charset="0"/>
              </a:rPr>
              <a:t>В РФ признается особый статус педагогических работников в обществе и создаются условия для осуществления ими профессиональной деятельности. Педагогическим работникам в РФ предоставляются права и свободы, меры социальной поддержки, направленные на повышение социальной значимости, престижа педагогического труда. </a:t>
            </a:r>
          </a:p>
          <a:p>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nvGraphicFramePr>
        <p:xfrm>
          <a:off x="395536" y="26064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sz="quarter" idx="13"/>
          </p:nvPr>
        </p:nvSpPr>
        <p:spPr>
          <a:xfrm>
            <a:off x="395536" y="1600200"/>
            <a:ext cx="8291264" cy="5257800"/>
          </a:xfrm>
        </p:spPr>
        <p:txBody>
          <a:bodyPr/>
          <a:lstStyle/>
          <a:p>
            <a:r>
              <a:rPr lang="ru-RU" sz="2400" dirty="0">
                <a:latin typeface="Times New Roman" panose="02020603050405020304" pitchFamily="18" charset="0"/>
                <a:cs typeface="Times New Roman" panose="02020603050405020304" pitchFamily="18" charset="0"/>
              </a:rPr>
              <a:t>Основное регулирование – ТК РФ</a:t>
            </a:r>
          </a:p>
          <a:p>
            <a:r>
              <a:rPr lang="ru-RU" sz="2400" dirty="0">
                <a:latin typeface="Times New Roman" panose="02020603050405020304" pitchFamily="18" charset="0"/>
                <a:cs typeface="Times New Roman" panose="02020603050405020304" pitchFamily="18" charset="0"/>
              </a:rPr>
              <a:t>Вводится понятие «Конфликт интересов педагогического работника»</a:t>
            </a:r>
          </a:p>
          <a:p>
            <a:r>
              <a:rPr lang="ru-RU" sz="2400" dirty="0">
                <a:latin typeface="Times New Roman" panose="02020603050405020304" pitchFamily="18" charset="0"/>
                <a:cs typeface="Times New Roman" panose="02020603050405020304" pitchFamily="18" charset="0"/>
              </a:rPr>
              <a:t>Право на дополнительное профессиональное образование по профилю педагогической деятельности не реже чем один раз в три года</a:t>
            </a:r>
          </a:p>
          <a:p>
            <a:r>
              <a:rPr lang="ru-RU" sz="2400" dirty="0">
                <a:latin typeface="Times New Roman" panose="02020603050405020304" pitchFamily="18" charset="0"/>
                <a:cs typeface="Times New Roman" panose="02020603050405020304" pitchFamily="18" charset="0"/>
              </a:rPr>
              <a:t>Аттестация на соответствие занимаемой должности переносится на уровень образовательной организации</a:t>
            </a:r>
          </a:p>
          <a:p>
            <a:endParaRPr lang="ru-RU" dirty="0"/>
          </a:p>
        </p:txBody>
      </p:sp>
    </p:spTree>
    <p:extLst>
      <p:ext uri="{BB962C8B-B14F-4D97-AF65-F5344CB8AC3E}">
        <p14:creationId xmlns:p14="http://schemas.microsoft.com/office/powerpoint/2010/main" val="4077411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nvGraphicFramePr>
        <p:xfrm>
          <a:off x="251520" y="274638"/>
          <a:ext cx="864096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683568" y="1772816"/>
            <a:ext cx="6860232" cy="5085184"/>
          </a:xfrm>
        </p:spPr>
        <p:txBody>
          <a:bodyPr>
            <a:normAutofit/>
          </a:bodyPr>
          <a:lstStyle/>
          <a:p>
            <a:pPr algn="just"/>
            <a:r>
              <a:rPr lang="ru-RU" sz="2400" dirty="0" smtClean="0">
                <a:latin typeface="Times New Roman" pitchFamily="18" charset="0"/>
                <a:cs typeface="Times New Roman" pitchFamily="18" charset="0"/>
              </a:rPr>
              <a:t>Свобода преподавания, свободное выражение своего мнения, свобода от вмешательства в профессиональную деятельность</a:t>
            </a:r>
          </a:p>
          <a:p>
            <a:pPr algn="just"/>
            <a:r>
              <a:rPr lang="ru-RU" sz="2400" dirty="0" smtClean="0">
                <a:latin typeface="Times New Roman" pitchFamily="18" charset="0"/>
                <a:cs typeface="Times New Roman" pitchFamily="18" charset="0"/>
              </a:rPr>
              <a:t>Свобода выбора и использования педагогически обоснованных форм, методов, средств обучения и воспитания</a:t>
            </a:r>
          </a:p>
          <a:p>
            <a:pPr algn="just"/>
            <a:r>
              <a:rPr lang="ru-RU" sz="2400" dirty="0" smtClean="0">
                <a:latin typeface="Times New Roman" pitchFamily="18" charset="0"/>
                <a:cs typeface="Times New Roman" pitchFamily="18" charset="0"/>
              </a:rPr>
              <a:t>Право на творческую инициативу, разработку и применение авторских программ</a:t>
            </a:r>
          </a:p>
          <a:p>
            <a:pPr algn="just"/>
            <a:r>
              <a:rPr lang="ru-RU" sz="2400" dirty="0" smtClean="0">
                <a:latin typeface="Times New Roman" pitchFamily="18" charset="0"/>
                <a:cs typeface="Times New Roman" pitchFamily="18" charset="0"/>
              </a:rPr>
              <a:t>Право на выбор учебников, учебных пособий, материалов и иных средств обучения и воспитания в соответствии с образовательной программой</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Схема 1"/>
          <p:cNvGraphicFramePr/>
          <p:nvPr/>
        </p:nvGraphicFramePr>
        <p:xfrm>
          <a:off x="179512" y="116632"/>
          <a:ext cx="8964488"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457200" y="1772816"/>
            <a:ext cx="8686800" cy="5085184"/>
          </a:xfrm>
        </p:spPr>
        <p:txBody>
          <a:bodyPr>
            <a:normAutofit/>
          </a:bodyPr>
          <a:lstStyle/>
          <a:p>
            <a:pPr algn="just"/>
            <a:r>
              <a:rPr lang="ru-RU" sz="2400" dirty="0" smtClean="0">
                <a:latin typeface="Times New Roman" pitchFamily="18" charset="0"/>
                <a:cs typeface="Times New Roman" pitchFamily="18" charset="0"/>
              </a:rPr>
              <a:t>Право на участие в разработке образовательных программ</a:t>
            </a:r>
          </a:p>
          <a:p>
            <a:pPr algn="just"/>
            <a:r>
              <a:rPr lang="ru-RU" sz="2400" dirty="0" smtClean="0">
                <a:latin typeface="Times New Roman" pitchFamily="18" charset="0"/>
                <a:cs typeface="Times New Roman" pitchFamily="18" charset="0"/>
              </a:rPr>
              <a:t>Право на осуществление научной, творческой, исследовательской деятельности</a:t>
            </a:r>
          </a:p>
          <a:p>
            <a:pPr algn="just"/>
            <a:r>
              <a:rPr lang="ru-RU" sz="2400" dirty="0" smtClean="0">
                <a:latin typeface="Times New Roman" pitchFamily="18" charset="0"/>
                <a:cs typeface="Times New Roman" pitchFamily="18" charset="0"/>
              </a:rPr>
              <a:t>Право на участие в управлении образовательной организацией, в том числе в коллегиальных органах управления, в порядке, установленном уставом организации</a:t>
            </a:r>
          </a:p>
          <a:p>
            <a:pPr algn="just"/>
            <a:r>
              <a:rPr lang="ru-RU" sz="2400" dirty="0" smtClean="0">
                <a:latin typeface="Times New Roman" pitchFamily="18" charset="0"/>
                <a:cs typeface="Times New Roman" pitchFamily="18" charset="0"/>
              </a:rPr>
              <a:t>Право на объединение в общественные профессиональные организации</a:t>
            </a:r>
          </a:p>
          <a:p>
            <a:pPr algn="just"/>
            <a:r>
              <a:rPr lang="ru-RU" sz="2400" dirty="0" smtClean="0">
                <a:latin typeface="Times New Roman" pitchFamily="18" charset="0"/>
                <a:cs typeface="Times New Roman" pitchFamily="18" charset="0"/>
              </a:rPr>
              <a:t>Академические права и свободы должны осуществляться с соблюдением прав и свобод других участников образовательных отношений, требований законодательства РФ</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83569" y="260648"/>
          <a:ext cx="7622232"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683568" y="1916832"/>
            <a:ext cx="7992888" cy="4941168"/>
          </a:xfrm>
        </p:spPr>
        <p:txBody>
          <a:bodyPr>
            <a:normAutofit fontScale="92500" lnSpcReduction="20000"/>
          </a:bodyPr>
          <a:lstStyle/>
          <a:p>
            <a:r>
              <a:rPr lang="ru-RU" b="1" dirty="0" smtClean="0">
                <a:solidFill>
                  <a:srgbClr val="FF0000"/>
                </a:solidFill>
                <a:latin typeface="Arial Unicode MS" pitchFamily="34" charset="-128"/>
                <a:ea typeface="Arial Unicode MS" pitchFamily="34" charset="-128"/>
                <a:cs typeface="Arial Unicode MS" pitchFamily="34" charset="-128"/>
              </a:rPr>
              <a:t>Основным направлением государственной политики </a:t>
            </a:r>
            <a:r>
              <a:rPr lang="ru-RU" dirty="0" smtClean="0">
                <a:latin typeface="Arial Unicode MS" pitchFamily="34" charset="-128"/>
                <a:ea typeface="Arial Unicode MS" pitchFamily="34" charset="-128"/>
                <a:cs typeface="Arial Unicode MS" pitchFamily="34" charset="-128"/>
              </a:rPr>
              <a:t>в сфере общего образования </a:t>
            </a:r>
            <a:r>
              <a:rPr lang="ru-RU" b="1" dirty="0" smtClean="0">
                <a:solidFill>
                  <a:srgbClr val="FF0000"/>
                </a:solidFill>
                <a:latin typeface="Arial Unicode MS" pitchFamily="34" charset="-128"/>
                <a:ea typeface="Arial Unicode MS" pitchFamily="34" charset="-128"/>
                <a:cs typeface="Arial Unicode MS" pitchFamily="34" charset="-128"/>
              </a:rPr>
              <a:t>является обеспечение равенства </a:t>
            </a:r>
            <a:r>
              <a:rPr lang="ru-RU" dirty="0" smtClean="0">
                <a:latin typeface="Arial Unicode MS" pitchFamily="34" charset="-128"/>
                <a:ea typeface="Arial Unicode MS" pitchFamily="34" charset="-128"/>
                <a:cs typeface="Arial Unicode MS" pitchFamily="34" charset="-128"/>
              </a:rPr>
              <a:t>доступа </a:t>
            </a:r>
            <a:r>
              <a:rPr lang="ru-RU" b="1" dirty="0" smtClean="0">
                <a:solidFill>
                  <a:srgbClr val="FF0000"/>
                </a:solidFill>
                <a:latin typeface="Arial Unicode MS" pitchFamily="34" charset="-128"/>
                <a:ea typeface="Arial Unicode MS" pitchFamily="34" charset="-128"/>
                <a:cs typeface="Arial Unicode MS" pitchFamily="34" charset="-128"/>
              </a:rPr>
              <a:t>к качественному образованию </a:t>
            </a:r>
            <a:r>
              <a:rPr lang="ru-RU" dirty="0" smtClean="0">
                <a:latin typeface="Arial Unicode MS" pitchFamily="34" charset="-128"/>
                <a:ea typeface="Arial Unicode MS" pitchFamily="34" charset="-128"/>
                <a:cs typeface="Arial Unicode MS" pitchFamily="34" charset="-128"/>
              </a:rPr>
              <a:t>и </a:t>
            </a:r>
            <a:r>
              <a:rPr lang="ru-RU" b="1" dirty="0" smtClean="0">
                <a:solidFill>
                  <a:srgbClr val="FF0000"/>
                </a:solidFill>
                <a:latin typeface="Arial Unicode MS" pitchFamily="34" charset="-128"/>
                <a:ea typeface="Arial Unicode MS" pitchFamily="34" charset="-128"/>
                <a:cs typeface="Arial Unicode MS" pitchFamily="34" charset="-128"/>
              </a:rPr>
              <a:t>обновление</a:t>
            </a:r>
            <a:r>
              <a:rPr lang="ru-RU" dirty="0" smtClean="0">
                <a:latin typeface="Arial Unicode MS" pitchFamily="34" charset="-128"/>
                <a:ea typeface="Arial Unicode MS" pitchFamily="34" charset="-128"/>
                <a:cs typeface="Arial Unicode MS" pitchFamily="34" charset="-128"/>
              </a:rPr>
              <a:t> его </a:t>
            </a:r>
            <a:r>
              <a:rPr lang="ru-RU" b="1" dirty="0" smtClean="0">
                <a:solidFill>
                  <a:srgbClr val="FF0000"/>
                </a:solidFill>
                <a:latin typeface="Arial Unicode MS" pitchFamily="34" charset="-128"/>
                <a:ea typeface="Arial Unicode MS" pitchFamily="34" charset="-128"/>
                <a:cs typeface="Arial Unicode MS" pitchFamily="34" charset="-128"/>
              </a:rPr>
              <a:t>содержания и технологий </a:t>
            </a:r>
            <a:r>
              <a:rPr lang="ru-RU" dirty="0" smtClean="0">
                <a:latin typeface="Arial Unicode MS" pitchFamily="34" charset="-128"/>
                <a:ea typeface="Arial Unicode MS" pitchFamily="34" charset="-128"/>
                <a:cs typeface="Arial Unicode MS" pitchFamily="34" charset="-128"/>
              </a:rPr>
              <a:t>образования (включая процесс социализации) в соответствии с изменившимися потребностями населения и новыми вызовами социального, культурного, экономического развития</a:t>
            </a:r>
          </a:p>
          <a:p>
            <a:r>
              <a:rPr lang="ru-RU" u="sng" dirty="0" smtClean="0">
                <a:latin typeface="Arial Unicode MS" pitchFamily="34" charset="-128"/>
                <a:ea typeface="Arial Unicode MS" pitchFamily="34" charset="-128"/>
                <a:cs typeface="Arial Unicode MS" pitchFamily="34" charset="-128"/>
              </a:rPr>
              <a:t>Принципиальные изменения будут происходить в следующих направлениях:</a:t>
            </a:r>
            <a:endParaRPr lang="ru-RU" b="1" u="sng" dirty="0" smtClean="0">
              <a:solidFill>
                <a:srgbClr val="002060"/>
              </a:solidFill>
              <a:latin typeface="Arial Unicode MS" pitchFamily="34" charset="-128"/>
              <a:ea typeface="Arial Unicode MS" pitchFamily="34" charset="-128"/>
              <a:cs typeface="Arial Unicode MS" pitchFamily="34" charset="-128"/>
            </a:endParaRPr>
          </a:p>
          <a:p>
            <a:r>
              <a:rPr lang="ru-RU" b="1" dirty="0" smtClean="0">
                <a:solidFill>
                  <a:srgbClr val="002060"/>
                </a:solidFill>
                <a:latin typeface="Arial Unicode MS" pitchFamily="34" charset="-128"/>
                <a:ea typeface="Arial Unicode MS" pitchFamily="34" charset="-128"/>
                <a:cs typeface="Arial Unicode MS" pitchFamily="34" charset="-128"/>
              </a:rPr>
              <a:t>увеличение роли негосударственного сектора </a:t>
            </a:r>
            <a:r>
              <a:rPr lang="ru-RU" dirty="0" smtClean="0">
                <a:latin typeface="Arial Unicode MS" pitchFamily="34" charset="-128"/>
                <a:ea typeface="Arial Unicode MS" pitchFamily="34" charset="-128"/>
                <a:cs typeface="Arial Unicode MS" pitchFamily="34" charset="-128"/>
              </a:rPr>
              <a:t>в предоставлении услуг дошкольного образования;</a:t>
            </a:r>
          </a:p>
          <a:p>
            <a:r>
              <a:rPr lang="ru-RU" dirty="0" smtClean="0">
                <a:latin typeface="Arial Unicode MS" pitchFamily="34" charset="-128"/>
                <a:ea typeface="Arial Unicode MS" pitchFamily="34" charset="-128"/>
                <a:cs typeface="Arial Unicode MS" pitchFamily="34" charset="-128"/>
              </a:rPr>
              <a:t>качественное </a:t>
            </a:r>
            <a:r>
              <a:rPr lang="ru-RU" b="1" dirty="0" smtClean="0">
                <a:solidFill>
                  <a:srgbClr val="002060"/>
                </a:solidFill>
                <a:latin typeface="Arial Unicode MS" pitchFamily="34" charset="-128"/>
                <a:ea typeface="Arial Unicode MS" pitchFamily="34" charset="-128"/>
                <a:cs typeface="Arial Unicode MS" pitchFamily="34" charset="-128"/>
              </a:rPr>
              <a:t>изменение содержания и методов преподавания </a:t>
            </a:r>
            <a:r>
              <a:rPr lang="ru-RU" dirty="0" smtClean="0">
                <a:latin typeface="Arial Unicode MS" pitchFamily="34" charset="-128"/>
                <a:ea typeface="Arial Unicode MS" pitchFamily="34" charset="-128"/>
                <a:cs typeface="Arial Unicode MS" pitchFamily="34" charset="-128"/>
              </a:rPr>
              <a:t>с акцентом на развитие интереса и активности обучающихся,</a:t>
            </a:r>
          </a:p>
          <a:p>
            <a:r>
              <a:rPr lang="ru-RU" b="1" dirty="0" smtClean="0">
                <a:solidFill>
                  <a:srgbClr val="002060"/>
                </a:solidFill>
                <a:latin typeface="Arial Unicode MS" pitchFamily="34" charset="-128"/>
                <a:ea typeface="Arial Unicode MS" pitchFamily="34" charset="-128"/>
                <a:cs typeface="Arial Unicode MS" pitchFamily="34" charset="-128"/>
              </a:rPr>
              <a:t>формирование</a:t>
            </a:r>
            <a:r>
              <a:rPr lang="ru-RU" dirty="0" smtClean="0">
                <a:latin typeface="Arial Unicode MS" pitchFamily="34" charset="-128"/>
                <a:ea typeface="Arial Unicode MS" pitchFamily="34" charset="-128"/>
                <a:cs typeface="Arial Unicode MS" pitchFamily="34" charset="-128"/>
              </a:rPr>
              <a:t> полноценной </a:t>
            </a:r>
            <a:r>
              <a:rPr lang="ru-RU" b="1" dirty="0" smtClean="0">
                <a:solidFill>
                  <a:srgbClr val="002060"/>
                </a:solidFill>
                <a:latin typeface="Arial Unicode MS" pitchFamily="34" charset="-128"/>
                <a:ea typeface="Arial Unicode MS" pitchFamily="34" charset="-128"/>
                <a:cs typeface="Arial Unicode MS" pitchFamily="34" charset="-128"/>
              </a:rPr>
              <a:t>системы профильного обучения </a:t>
            </a:r>
            <a:r>
              <a:rPr lang="ru-RU" dirty="0" smtClean="0">
                <a:latin typeface="Arial Unicode MS" pitchFamily="34" charset="-128"/>
                <a:ea typeface="Arial Unicode MS" pitchFamily="34" charset="-128"/>
                <a:cs typeface="Arial Unicode MS" pitchFamily="34" charset="-128"/>
              </a:rPr>
              <a:t>на основе индивидуальных учебных планов,</a:t>
            </a:r>
          </a:p>
          <a:p>
            <a:r>
              <a:rPr lang="ru-RU" dirty="0" smtClean="0">
                <a:latin typeface="Arial Unicode MS" pitchFamily="34" charset="-128"/>
                <a:ea typeface="Arial Unicode MS" pitchFamily="34" charset="-128"/>
                <a:cs typeface="Arial Unicode MS" pitchFamily="34" charset="-128"/>
              </a:rPr>
              <a:t>опережающее </a:t>
            </a:r>
            <a:r>
              <a:rPr lang="ru-RU" b="1" dirty="0" smtClean="0">
                <a:solidFill>
                  <a:srgbClr val="002060"/>
                </a:solidFill>
                <a:latin typeface="Arial Unicode MS" pitchFamily="34" charset="-128"/>
                <a:ea typeface="Arial Unicode MS" pitchFamily="34" charset="-128"/>
                <a:cs typeface="Arial Unicode MS" pitchFamily="34" charset="-128"/>
              </a:rPr>
              <a:t>обновление программ обучения математике</a:t>
            </a:r>
            <a:r>
              <a:rPr lang="ru-RU" dirty="0" smtClean="0">
                <a:latin typeface="Arial Unicode MS" pitchFamily="34" charset="-128"/>
                <a:ea typeface="Arial Unicode MS" pitchFamily="34" charset="-128"/>
                <a:cs typeface="Arial Unicode MS" pitchFamily="34" charset="-128"/>
              </a:rPr>
              <a:t>, технологии, иностранным языкам, социальным наукам</a:t>
            </a:r>
          </a:p>
          <a:p>
            <a:endParaRPr lang="ru-RU" dirty="0" smtClean="0">
              <a:latin typeface="Arial Unicode MS" pitchFamily="34" charset="-128"/>
              <a:ea typeface="Arial Unicode MS" pitchFamily="34" charset="-128"/>
              <a:cs typeface="Arial Unicode MS" pitchFamily="34" charset="-128"/>
            </a:endParaRPr>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885655736"/>
              </p:ext>
            </p:extLst>
          </p:nvPr>
        </p:nvGraphicFramePr>
        <p:xfrm>
          <a:off x="457200" y="274638"/>
          <a:ext cx="8229600" cy="85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6"/>
          <p:cNvSpPr>
            <a:spLocks noGrp="1" noChangeArrowheads="1"/>
          </p:cNvSpPr>
          <p:nvPr>
            <p:ph sz="quarter" idx="13"/>
          </p:nvPr>
        </p:nvSpPr>
        <p:spPr bwMode="auto">
          <a:xfrm>
            <a:off x="251520" y="2852936"/>
            <a:ext cx="2026568" cy="1108719"/>
          </a:xfrm>
          <a:prstGeom prst="roundRect">
            <a:avLst>
              <a:gd name="adj" fmla="val 16667"/>
            </a:avLst>
          </a:prstGeom>
          <a:solidFill>
            <a:srgbClr val="9999FF"/>
          </a:solidFill>
          <a:ln w="28575">
            <a:solidFill>
              <a:srgbClr val="6666FF"/>
            </a:solidFill>
            <a:round/>
            <a:headEnd/>
            <a:tailEnd/>
          </a:ln>
        </p:spPr>
        <p:txBody>
          <a:bodyPr/>
          <a:lstStyle/>
          <a:p>
            <a:pPr marL="342900" indent="-342900" algn="ctr" eaLnBrk="0" hangingPunct="0">
              <a:spcBef>
                <a:spcPct val="20000"/>
              </a:spcBef>
              <a:buFont typeface="Arial" charset="0"/>
              <a:buNone/>
            </a:pPr>
            <a:r>
              <a:rPr lang="ru-RU" sz="1600" b="1" dirty="0">
                <a:solidFill>
                  <a:srgbClr val="C00000"/>
                </a:solidFill>
                <a:latin typeface="Times New Roman" pitchFamily="18" charset="0"/>
              </a:rPr>
              <a:t>Сохранение</a:t>
            </a:r>
          </a:p>
          <a:p>
            <a:pPr marL="342900" indent="-342900" algn="ctr" eaLnBrk="0" hangingPunct="0">
              <a:spcBef>
                <a:spcPct val="20000"/>
              </a:spcBef>
              <a:buFont typeface="Arial" charset="0"/>
              <a:buNone/>
            </a:pPr>
            <a:r>
              <a:rPr lang="ru-RU" sz="1600" b="1" dirty="0">
                <a:solidFill>
                  <a:srgbClr val="C00000"/>
                </a:solidFill>
                <a:latin typeface="Times New Roman" pitchFamily="18" charset="0"/>
              </a:rPr>
              <a:t>академических</a:t>
            </a:r>
          </a:p>
          <a:p>
            <a:pPr marL="342900" indent="-342900" algn="ctr" eaLnBrk="0" hangingPunct="0">
              <a:spcBef>
                <a:spcPct val="20000"/>
              </a:spcBef>
              <a:buFont typeface="Arial" charset="0"/>
              <a:buNone/>
            </a:pPr>
            <a:r>
              <a:rPr lang="ru-RU" sz="1600" b="1" dirty="0">
                <a:solidFill>
                  <a:srgbClr val="C00000"/>
                </a:solidFill>
                <a:latin typeface="Times New Roman" pitchFamily="18" charset="0"/>
              </a:rPr>
              <a:t>прав и свобод</a:t>
            </a:r>
          </a:p>
        </p:txBody>
      </p:sp>
      <p:sp>
        <p:nvSpPr>
          <p:cNvPr id="6" name="AutoShape 6"/>
          <p:cNvSpPr txBox="1">
            <a:spLocks noChangeArrowheads="1"/>
          </p:cNvSpPr>
          <p:nvPr/>
        </p:nvSpPr>
        <p:spPr bwMode="auto">
          <a:xfrm rot="10800000" flipV="1">
            <a:off x="2555775" y="1268761"/>
            <a:ext cx="6275387" cy="432048"/>
          </a:xfrm>
          <a:prstGeom prst="roundRect">
            <a:avLst>
              <a:gd name="adj" fmla="val 16667"/>
            </a:avLst>
          </a:prstGeom>
          <a:solidFill>
            <a:schemeClr val="bg1"/>
          </a:solidFill>
          <a:ln w="28575">
            <a:solidFill>
              <a:srgbClr val="6666FF"/>
            </a:solidFill>
            <a:round/>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ru-RU" sz="1600" b="1" i="0" u="none" strike="noStrike" kern="1200" cap="none" spc="0" normalizeH="0" baseline="0" noProof="0" dirty="0" smtClean="0">
                <a:ln>
                  <a:noFill/>
                </a:ln>
                <a:solidFill>
                  <a:schemeClr val="tx1"/>
                </a:solidFill>
                <a:effectLst/>
                <a:uLnTx/>
                <a:uFillTx/>
                <a:latin typeface="Times New Roman" pitchFamily="18" charset="0"/>
                <a:ea typeface="+mn-ea"/>
                <a:cs typeface="+mn-cs"/>
              </a:rPr>
              <a:t>Сокращенная продолжительность рабочего времени </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7" name="AutoShape 6"/>
          <p:cNvSpPr>
            <a:spLocks noChangeArrowheads="1"/>
          </p:cNvSpPr>
          <p:nvPr/>
        </p:nvSpPr>
        <p:spPr bwMode="auto">
          <a:xfrm rot="10800000" flipV="1">
            <a:off x="2555776" y="1844824"/>
            <a:ext cx="6264275" cy="504056"/>
          </a:xfrm>
          <a:prstGeom prst="roundRect">
            <a:avLst>
              <a:gd name="adj" fmla="val 16667"/>
            </a:avLst>
          </a:prstGeom>
          <a:solidFill>
            <a:schemeClr val="bg1"/>
          </a:solidFill>
          <a:ln w="28575">
            <a:solidFill>
              <a:srgbClr val="6666FF"/>
            </a:solidFill>
            <a:round/>
            <a:headEnd/>
            <a:tailEnd/>
          </a:ln>
        </p:spPr>
        <p:txBody>
          <a:bodyPr/>
          <a:lstStyle/>
          <a:p>
            <a:pPr algn="ctr"/>
            <a:r>
              <a:rPr lang="ru-RU" sz="1600" b="1" dirty="0">
                <a:solidFill>
                  <a:srgbClr val="000000"/>
                </a:solidFill>
                <a:latin typeface="Times New Roman" pitchFamily="18" charset="0"/>
              </a:rPr>
              <a:t>Ежегодный основной удлиненный оплачиваемый отпуск</a:t>
            </a:r>
          </a:p>
        </p:txBody>
      </p:sp>
      <p:sp>
        <p:nvSpPr>
          <p:cNvPr id="8" name="AutoShape 6"/>
          <p:cNvSpPr>
            <a:spLocks noChangeArrowheads="1"/>
          </p:cNvSpPr>
          <p:nvPr/>
        </p:nvSpPr>
        <p:spPr bwMode="auto">
          <a:xfrm rot="10800000" flipV="1">
            <a:off x="2699792" y="3717032"/>
            <a:ext cx="6264275" cy="864096"/>
          </a:xfrm>
          <a:prstGeom prst="roundRect">
            <a:avLst>
              <a:gd name="adj" fmla="val 16667"/>
            </a:avLst>
          </a:prstGeom>
          <a:solidFill>
            <a:schemeClr val="bg1"/>
          </a:solidFill>
          <a:ln w="28575">
            <a:solidFill>
              <a:srgbClr val="6666FF"/>
            </a:solidFill>
            <a:round/>
            <a:headEnd/>
            <a:tailEnd/>
          </a:ln>
        </p:spPr>
        <p:txBody>
          <a:bodyPr/>
          <a:lstStyle/>
          <a:p>
            <a:pPr algn="ctr"/>
            <a:r>
              <a:rPr lang="ru-RU" sz="1600" b="1" dirty="0">
                <a:solidFill>
                  <a:srgbClr val="000000"/>
                </a:solidFill>
                <a:latin typeface="Times New Roman" pitchFamily="18" charset="0"/>
              </a:rPr>
              <a:t>Длительный отпуск сроком до 1 года не реже чем через каждые 10 лет непрерывной педагогической </a:t>
            </a:r>
            <a:r>
              <a:rPr lang="ru-RU" sz="1600" b="1" dirty="0" smtClean="0">
                <a:solidFill>
                  <a:srgbClr val="000000"/>
                </a:solidFill>
                <a:latin typeface="Times New Roman" pitchFamily="18" charset="0"/>
              </a:rPr>
              <a:t>работы</a:t>
            </a:r>
            <a:endParaRPr lang="ru-RU" sz="1600" b="1" dirty="0">
              <a:solidFill>
                <a:srgbClr val="000000"/>
              </a:solidFill>
              <a:latin typeface="Times New Roman" pitchFamily="18" charset="0"/>
            </a:endParaRPr>
          </a:p>
        </p:txBody>
      </p:sp>
      <p:sp>
        <p:nvSpPr>
          <p:cNvPr id="9" name="AutoShape 6"/>
          <p:cNvSpPr>
            <a:spLocks noChangeArrowheads="1"/>
          </p:cNvSpPr>
          <p:nvPr/>
        </p:nvSpPr>
        <p:spPr bwMode="auto">
          <a:xfrm rot="10800000" flipV="1">
            <a:off x="2699792" y="4725144"/>
            <a:ext cx="6264275" cy="504056"/>
          </a:xfrm>
          <a:prstGeom prst="roundRect">
            <a:avLst>
              <a:gd name="adj" fmla="val 16667"/>
            </a:avLst>
          </a:prstGeom>
          <a:solidFill>
            <a:schemeClr val="bg1"/>
          </a:solidFill>
          <a:ln w="28575">
            <a:solidFill>
              <a:srgbClr val="6666FF"/>
            </a:solidFill>
            <a:round/>
            <a:headEnd/>
            <a:tailEnd/>
          </a:ln>
        </p:spPr>
        <p:txBody>
          <a:bodyPr/>
          <a:lstStyle/>
          <a:p>
            <a:pPr algn="ctr"/>
            <a:r>
              <a:rPr lang="ru-RU" sz="1600" b="1" dirty="0">
                <a:solidFill>
                  <a:srgbClr val="000000"/>
                </a:solidFill>
                <a:latin typeface="Times New Roman" pitchFamily="18" charset="0"/>
              </a:rPr>
              <a:t>Досрочное назначение </a:t>
            </a:r>
            <a:r>
              <a:rPr lang="ru-RU" sz="1600" b="1" dirty="0" smtClean="0">
                <a:solidFill>
                  <a:srgbClr val="000000"/>
                </a:solidFill>
                <a:latin typeface="Times New Roman" pitchFamily="18" charset="0"/>
              </a:rPr>
              <a:t>трудовой пенсии </a:t>
            </a:r>
            <a:r>
              <a:rPr lang="ru-RU" sz="1600" b="1" dirty="0">
                <a:solidFill>
                  <a:srgbClr val="000000"/>
                </a:solidFill>
                <a:latin typeface="Times New Roman" pitchFamily="18" charset="0"/>
              </a:rPr>
              <a:t>по </a:t>
            </a:r>
            <a:r>
              <a:rPr lang="ru-RU" sz="1600" b="1" dirty="0" smtClean="0">
                <a:solidFill>
                  <a:srgbClr val="000000"/>
                </a:solidFill>
                <a:latin typeface="Times New Roman" pitchFamily="18" charset="0"/>
              </a:rPr>
              <a:t>старости</a:t>
            </a:r>
          </a:p>
          <a:p>
            <a:pPr algn="ctr"/>
            <a:r>
              <a:rPr lang="ru-RU" sz="1600" b="1" dirty="0" smtClean="0">
                <a:solidFill>
                  <a:srgbClr val="000000"/>
                </a:solidFill>
                <a:latin typeface="Times New Roman" pitchFamily="18" charset="0"/>
              </a:rPr>
              <a:t>.</a:t>
            </a:r>
          </a:p>
          <a:p>
            <a:pPr algn="ctr"/>
            <a:endParaRPr lang="ru-RU" sz="1600" b="1" dirty="0">
              <a:solidFill>
                <a:srgbClr val="000000"/>
              </a:solidFill>
              <a:latin typeface="Times New Roman" pitchFamily="18" charset="0"/>
            </a:endParaRPr>
          </a:p>
        </p:txBody>
      </p:sp>
      <p:sp>
        <p:nvSpPr>
          <p:cNvPr id="10" name="AutoShape 6"/>
          <p:cNvSpPr>
            <a:spLocks noChangeArrowheads="1"/>
          </p:cNvSpPr>
          <p:nvPr/>
        </p:nvSpPr>
        <p:spPr bwMode="auto">
          <a:xfrm rot="10800000" flipV="1">
            <a:off x="2699791" y="5345833"/>
            <a:ext cx="6192266" cy="1512167"/>
          </a:xfrm>
          <a:prstGeom prst="roundRect">
            <a:avLst>
              <a:gd name="adj" fmla="val 16667"/>
            </a:avLst>
          </a:prstGeom>
          <a:solidFill>
            <a:schemeClr val="bg1"/>
          </a:solidFill>
          <a:ln w="28575">
            <a:solidFill>
              <a:srgbClr val="6666FF"/>
            </a:solidFill>
            <a:round/>
            <a:headEnd/>
            <a:tailEnd/>
          </a:ln>
        </p:spPr>
        <p:txBody>
          <a:bodyPr/>
          <a:lstStyle/>
          <a:p>
            <a:pPr algn="ctr"/>
            <a:r>
              <a:rPr lang="ru-RU" sz="1600" b="1" dirty="0">
                <a:solidFill>
                  <a:srgbClr val="000000"/>
                </a:solidFill>
                <a:latin typeface="Times New Roman" pitchFamily="18" charset="0"/>
              </a:rPr>
              <a:t>Предоставление педагогическим работникам, состоящим на учете в качестве нуждающихся в жилых помещениях, вне очереди жилых помещений по договорам социального найма, предоставление жилых помещений специализированного жилищного </a:t>
            </a:r>
            <a:r>
              <a:rPr lang="ru-RU" sz="1600" b="1" dirty="0" smtClean="0">
                <a:solidFill>
                  <a:srgbClr val="000000"/>
                </a:solidFill>
                <a:latin typeface="Times New Roman" pitchFamily="18" charset="0"/>
              </a:rPr>
              <a:t>фонда</a:t>
            </a:r>
            <a:endParaRPr lang="ru-RU" sz="1600" b="1" dirty="0">
              <a:solidFill>
                <a:srgbClr val="000000"/>
              </a:solidFill>
              <a:latin typeface="Times New Roman" pitchFamily="18" charset="0"/>
            </a:endParaRPr>
          </a:p>
        </p:txBody>
      </p:sp>
      <p:sp>
        <p:nvSpPr>
          <p:cNvPr id="11" name="AutoShape 12"/>
          <p:cNvSpPr>
            <a:spLocks noChangeArrowheads="1"/>
          </p:cNvSpPr>
          <p:nvPr/>
        </p:nvSpPr>
        <p:spPr bwMode="auto">
          <a:xfrm rot="-3351647">
            <a:off x="1513289" y="1637652"/>
            <a:ext cx="1079500" cy="1011238"/>
          </a:xfrm>
          <a:prstGeom prst="rightArrow">
            <a:avLst>
              <a:gd name="adj1" fmla="val 32889"/>
              <a:gd name="adj2" fmla="val 82791"/>
            </a:avLst>
          </a:prstGeom>
          <a:solidFill>
            <a:srgbClr val="9999FF"/>
          </a:solidFill>
          <a:ln w="28575">
            <a:solidFill>
              <a:srgbClr val="6666FF"/>
            </a:solidFill>
            <a:miter lim="800000"/>
            <a:headEnd/>
            <a:tailEnd/>
          </a:ln>
        </p:spPr>
        <p:txBody>
          <a:bodyPr vert="eaVert" wrap="none" anchor="ctr"/>
          <a:lstStyle/>
          <a:p>
            <a:endParaRPr lang="ru-RU">
              <a:latin typeface="Tahoma" pitchFamily="34" charset="0"/>
            </a:endParaRPr>
          </a:p>
        </p:txBody>
      </p:sp>
      <p:sp>
        <p:nvSpPr>
          <p:cNvPr id="12" name="AutoShape 12"/>
          <p:cNvSpPr>
            <a:spLocks noChangeArrowheads="1"/>
          </p:cNvSpPr>
          <p:nvPr/>
        </p:nvSpPr>
        <p:spPr bwMode="auto">
          <a:xfrm rot="2818415">
            <a:off x="1494741" y="4398750"/>
            <a:ext cx="1081087" cy="915988"/>
          </a:xfrm>
          <a:prstGeom prst="rightArrow">
            <a:avLst>
              <a:gd name="adj1" fmla="val 32889"/>
              <a:gd name="adj2" fmla="val 91534"/>
            </a:avLst>
          </a:prstGeom>
          <a:solidFill>
            <a:srgbClr val="9999FF"/>
          </a:solidFill>
          <a:ln w="28575">
            <a:solidFill>
              <a:srgbClr val="6666FF"/>
            </a:solidFill>
            <a:miter lim="800000"/>
            <a:headEnd/>
            <a:tailEnd/>
          </a:ln>
        </p:spPr>
        <p:txBody>
          <a:bodyPr rot="10800000" vert="eaVert" wrap="none" anchor="ctr"/>
          <a:lstStyle/>
          <a:p>
            <a:endParaRPr lang="ru-RU">
              <a:latin typeface="Tahoma" pitchFamily="34" charset="0"/>
            </a:endParaRPr>
          </a:p>
        </p:txBody>
      </p:sp>
      <p:sp>
        <p:nvSpPr>
          <p:cNvPr id="13" name="AutoShape 12"/>
          <p:cNvSpPr>
            <a:spLocks noChangeArrowheads="1"/>
          </p:cNvSpPr>
          <p:nvPr/>
        </p:nvSpPr>
        <p:spPr bwMode="auto">
          <a:xfrm>
            <a:off x="2339752" y="3068960"/>
            <a:ext cx="431800" cy="647700"/>
          </a:xfrm>
          <a:prstGeom prst="rightArrow">
            <a:avLst>
              <a:gd name="adj1" fmla="val 32889"/>
              <a:gd name="adj2" fmla="val 77556"/>
            </a:avLst>
          </a:prstGeom>
          <a:solidFill>
            <a:srgbClr val="9999FF"/>
          </a:solidFill>
          <a:ln w="28575">
            <a:solidFill>
              <a:srgbClr val="6666FF"/>
            </a:solidFill>
            <a:miter lim="800000"/>
            <a:headEnd/>
            <a:tailEnd/>
          </a:ln>
        </p:spPr>
        <p:txBody>
          <a:bodyPr wrap="none" anchor="ctr"/>
          <a:lstStyle/>
          <a:p>
            <a:endParaRPr lang="ru-RU">
              <a:latin typeface="Tahoma" pitchFamily="34" charset="0"/>
            </a:endParaRPr>
          </a:p>
        </p:txBody>
      </p:sp>
      <p:sp>
        <p:nvSpPr>
          <p:cNvPr id="14" name="AutoShape 6"/>
          <p:cNvSpPr>
            <a:spLocks noChangeArrowheads="1"/>
          </p:cNvSpPr>
          <p:nvPr/>
        </p:nvSpPr>
        <p:spPr bwMode="auto">
          <a:xfrm rot="10800000" flipV="1">
            <a:off x="2627784" y="2564904"/>
            <a:ext cx="6264275" cy="864096"/>
          </a:xfrm>
          <a:prstGeom prst="roundRect">
            <a:avLst>
              <a:gd name="adj" fmla="val 16667"/>
            </a:avLst>
          </a:prstGeom>
          <a:solidFill>
            <a:schemeClr val="bg1"/>
          </a:solidFill>
          <a:ln w="28575">
            <a:solidFill>
              <a:srgbClr val="6666FF"/>
            </a:solidFill>
            <a:round/>
            <a:headEnd/>
            <a:tailEnd/>
          </a:ln>
        </p:spPr>
        <p:txBody>
          <a:bodyPr/>
          <a:lstStyle/>
          <a:p>
            <a:pPr algn="ctr"/>
            <a:r>
              <a:rPr lang="ru-RU" sz="1600" b="1" dirty="0" smtClean="0">
                <a:solidFill>
                  <a:srgbClr val="000000"/>
                </a:solidFill>
                <a:latin typeface="Times New Roman" pitchFamily="18" charset="0"/>
              </a:rPr>
              <a:t>Право на дополнительное профессиональное образование по профилю педагогической деятельности не реже чем 1 раз в три года</a:t>
            </a:r>
            <a:endParaRPr lang="ru-RU" sz="1600" b="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Схема 1"/>
          <p:cNvGraphicFramePr/>
          <p:nvPr/>
        </p:nvGraphicFramePr>
        <p:xfrm>
          <a:off x="1547664" y="320364"/>
          <a:ext cx="6512511"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6"/>
          <p:cNvSpPr>
            <a:spLocks noGrp="1" noChangeArrowheads="1"/>
          </p:cNvSpPr>
          <p:nvPr>
            <p:ph sz="quarter" idx="13"/>
          </p:nvPr>
        </p:nvSpPr>
        <p:spPr bwMode="auto">
          <a:xfrm>
            <a:off x="251520" y="3068960"/>
            <a:ext cx="2160240" cy="936103"/>
          </a:xfrm>
          <a:prstGeom prst="roundRect">
            <a:avLst>
              <a:gd name="adj" fmla="val 16667"/>
            </a:avLst>
          </a:prstGeom>
          <a:solidFill>
            <a:srgbClr val="9999FF"/>
          </a:solidFill>
          <a:ln w="28575">
            <a:solidFill>
              <a:srgbClr val="6666FF"/>
            </a:solidFill>
            <a:round/>
            <a:headEnd/>
            <a:tailEnd/>
          </a:ln>
        </p:spPr>
        <p:txBody>
          <a:bodyPr/>
          <a:lstStyle/>
          <a:p>
            <a:pPr marL="342900" indent="-342900" algn="ctr">
              <a:buNone/>
            </a:pPr>
            <a:r>
              <a:rPr lang="ru-RU" sz="1600" b="1" dirty="0">
                <a:solidFill>
                  <a:srgbClr val="C00000"/>
                </a:solidFill>
                <a:latin typeface="Times New Roman" pitchFamily="18" charset="0"/>
              </a:rPr>
              <a:t>ИЗМЕНЕНИЕ</a:t>
            </a:r>
          </a:p>
          <a:p>
            <a:pPr marL="342900" indent="-342900" algn="ctr">
              <a:buNone/>
            </a:pPr>
            <a:r>
              <a:rPr lang="ru-RU" sz="1600" b="1" dirty="0">
                <a:solidFill>
                  <a:srgbClr val="C00000"/>
                </a:solidFill>
                <a:latin typeface="Times New Roman" pitchFamily="18" charset="0"/>
              </a:rPr>
              <a:t>СТАТУСА</a:t>
            </a:r>
          </a:p>
        </p:txBody>
      </p:sp>
      <p:sp>
        <p:nvSpPr>
          <p:cNvPr id="6" name="AutoShape 6"/>
          <p:cNvSpPr>
            <a:spLocks noChangeArrowheads="1"/>
          </p:cNvSpPr>
          <p:nvPr/>
        </p:nvSpPr>
        <p:spPr bwMode="auto">
          <a:xfrm rot="10800000" flipV="1">
            <a:off x="3131840" y="1484784"/>
            <a:ext cx="5688013" cy="1150937"/>
          </a:xfrm>
          <a:prstGeom prst="roundRect">
            <a:avLst>
              <a:gd name="adj" fmla="val 16667"/>
            </a:avLst>
          </a:prstGeom>
          <a:solidFill>
            <a:schemeClr val="bg1"/>
          </a:solidFill>
          <a:ln w="28575">
            <a:solidFill>
              <a:srgbClr val="6666FF"/>
            </a:solidFill>
            <a:round/>
            <a:headEnd/>
            <a:tailEnd/>
          </a:ln>
        </p:spPr>
        <p:txBody>
          <a:bodyPr/>
          <a:lstStyle/>
          <a:p>
            <a:pPr algn="ctr"/>
            <a:r>
              <a:rPr lang="ru-RU" b="1" dirty="0">
                <a:solidFill>
                  <a:srgbClr val="0D0D0D"/>
                </a:solidFill>
                <a:latin typeface="Times New Roman" pitchFamily="18" charset="0"/>
              </a:rPr>
              <a:t>Дополнительное профессиональное </a:t>
            </a:r>
            <a:r>
              <a:rPr lang="ru-RU" b="1" dirty="0">
                <a:solidFill>
                  <a:srgbClr val="000000"/>
                </a:solidFill>
                <a:latin typeface="Times New Roman" pitchFamily="18" charset="0"/>
              </a:rPr>
              <a:t>образование</a:t>
            </a:r>
          </a:p>
          <a:p>
            <a:pPr algn="ctr"/>
            <a:r>
              <a:rPr lang="ru-RU" b="1" dirty="0">
                <a:solidFill>
                  <a:srgbClr val="6666FF"/>
                </a:solidFill>
                <a:latin typeface="Times New Roman" pitchFamily="18" charset="0"/>
              </a:rPr>
              <a:t>(повышение квалификации, переподготовка)</a:t>
            </a:r>
          </a:p>
          <a:p>
            <a:pPr algn="ctr"/>
            <a:r>
              <a:rPr lang="ru-RU" b="1" dirty="0">
                <a:solidFill>
                  <a:srgbClr val="6666FF"/>
                </a:solidFill>
                <a:latin typeface="Times New Roman" pitchFamily="18" charset="0"/>
              </a:rPr>
              <a:t>1 раз в 3 года</a:t>
            </a:r>
            <a:r>
              <a:rPr lang="ru-RU" b="1" dirty="0">
                <a:solidFill>
                  <a:srgbClr val="000000"/>
                </a:solidFill>
                <a:latin typeface="Times New Roman" pitchFamily="18" charset="0"/>
              </a:rPr>
              <a:t> (было 1 раз в пять лет)</a:t>
            </a:r>
          </a:p>
        </p:txBody>
      </p:sp>
      <p:sp>
        <p:nvSpPr>
          <p:cNvPr id="7" name="AutoShape 6"/>
          <p:cNvSpPr>
            <a:spLocks noChangeArrowheads="1"/>
          </p:cNvSpPr>
          <p:nvPr/>
        </p:nvSpPr>
        <p:spPr bwMode="auto">
          <a:xfrm rot="10800000" flipV="1">
            <a:off x="3131840" y="2780928"/>
            <a:ext cx="5616575" cy="1873250"/>
          </a:xfrm>
          <a:prstGeom prst="roundRect">
            <a:avLst>
              <a:gd name="adj" fmla="val 16667"/>
            </a:avLst>
          </a:prstGeom>
          <a:solidFill>
            <a:schemeClr val="bg1"/>
          </a:solidFill>
          <a:ln w="28575">
            <a:solidFill>
              <a:srgbClr val="6666FF"/>
            </a:solidFill>
            <a:round/>
            <a:headEnd/>
            <a:tailEnd/>
          </a:ln>
        </p:spPr>
        <p:txBody>
          <a:bodyPr/>
          <a:lstStyle/>
          <a:p>
            <a:pPr algn="ctr"/>
            <a:r>
              <a:rPr lang="ru-RU" b="1" dirty="0">
                <a:solidFill>
                  <a:srgbClr val="0D0D0D"/>
                </a:solidFill>
                <a:latin typeface="Times New Roman" pitchFamily="18" charset="0"/>
              </a:rPr>
              <a:t>Оплата труда работников муниципальных общеобразовательных организаций</a:t>
            </a:r>
          </a:p>
          <a:p>
            <a:pPr algn="ctr"/>
            <a:r>
              <a:rPr lang="ru-RU" b="1" dirty="0">
                <a:solidFill>
                  <a:srgbClr val="6666FF"/>
                </a:solidFill>
                <a:latin typeface="Times New Roman" pitchFamily="18" charset="0"/>
              </a:rPr>
              <a:t>не может быть ниже средней заработной платы в субъекте РФ</a:t>
            </a:r>
            <a:r>
              <a:rPr lang="ru-RU" b="1" dirty="0">
                <a:solidFill>
                  <a:srgbClr val="0D0D0D"/>
                </a:solidFill>
                <a:latin typeface="Times New Roman" pitchFamily="18" charset="0"/>
              </a:rPr>
              <a:t>, на территории которого расположены</a:t>
            </a:r>
            <a:r>
              <a:rPr lang="ru-RU" sz="2000" b="1" dirty="0">
                <a:solidFill>
                  <a:srgbClr val="0D0D0D"/>
                </a:solidFill>
                <a:latin typeface="Times New Roman" pitchFamily="18" charset="0"/>
              </a:rPr>
              <a:t> </a:t>
            </a:r>
            <a:r>
              <a:rPr lang="ru-RU" b="1" dirty="0">
                <a:solidFill>
                  <a:srgbClr val="0D0D0D"/>
                </a:solidFill>
                <a:latin typeface="Times New Roman" pitchFamily="18" charset="0"/>
              </a:rPr>
              <a:t>такие</a:t>
            </a:r>
            <a:r>
              <a:rPr lang="ru-RU" sz="2000" b="1" dirty="0">
                <a:solidFill>
                  <a:srgbClr val="0D0D0D"/>
                </a:solidFill>
                <a:latin typeface="Times New Roman" pitchFamily="18" charset="0"/>
              </a:rPr>
              <a:t> </a:t>
            </a:r>
            <a:r>
              <a:rPr lang="ru-RU" b="1" dirty="0">
                <a:solidFill>
                  <a:srgbClr val="0D0D0D"/>
                </a:solidFill>
                <a:latin typeface="Times New Roman" pitchFamily="18" charset="0"/>
              </a:rPr>
              <a:t>общеобразовательные </a:t>
            </a:r>
            <a:r>
              <a:rPr lang="ru-RU" b="1" dirty="0" smtClean="0">
                <a:solidFill>
                  <a:srgbClr val="0D0D0D"/>
                </a:solidFill>
                <a:latin typeface="Times New Roman" pitchFamily="18" charset="0"/>
              </a:rPr>
              <a:t>организации.</a:t>
            </a:r>
            <a:endParaRPr lang="ru-RU" dirty="0">
              <a:solidFill>
                <a:srgbClr val="0D0D0D"/>
              </a:solidFill>
              <a:latin typeface="Times New Roman" pitchFamily="18" charset="0"/>
            </a:endParaRPr>
          </a:p>
        </p:txBody>
      </p:sp>
      <p:sp>
        <p:nvSpPr>
          <p:cNvPr id="8" name="AutoShape 6"/>
          <p:cNvSpPr>
            <a:spLocks noChangeArrowheads="1"/>
          </p:cNvSpPr>
          <p:nvPr/>
        </p:nvSpPr>
        <p:spPr bwMode="auto">
          <a:xfrm rot="10800000" flipV="1">
            <a:off x="3059832" y="4797152"/>
            <a:ext cx="5616575" cy="1873250"/>
          </a:xfrm>
          <a:prstGeom prst="roundRect">
            <a:avLst>
              <a:gd name="adj" fmla="val 16667"/>
            </a:avLst>
          </a:prstGeom>
          <a:solidFill>
            <a:schemeClr val="bg1"/>
          </a:solidFill>
          <a:ln w="28575">
            <a:solidFill>
              <a:srgbClr val="6666FF"/>
            </a:solidFill>
            <a:round/>
            <a:headEnd/>
            <a:tailEnd/>
          </a:ln>
        </p:spPr>
        <p:txBody>
          <a:bodyPr/>
          <a:lstStyle/>
          <a:p>
            <a:pPr algn="ctr"/>
            <a:r>
              <a:rPr lang="ru-RU" b="1" dirty="0">
                <a:solidFill>
                  <a:srgbClr val="000000"/>
                </a:solidFill>
                <a:latin typeface="Times New Roman" pitchFamily="18" charset="0"/>
              </a:rPr>
              <a:t>Ежемесячная денежная компенсация </a:t>
            </a:r>
          </a:p>
          <a:p>
            <a:pPr algn="ctr"/>
            <a:r>
              <a:rPr lang="ru-RU" b="1" dirty="0">
                <a:solidFill>
                  <a:srgbClr val="000000"/>
                </a:solidFill>
                <a:latin typeface="Times New Roman" pitchFamily="18" charset="0"/>
              </a:rPr>
              <a:t>на обеспечение книгоиздательской продукцией                                            и периодическими изданиями </a:t>
            </a:r>
            <a:r>
              <a:rPr lang="ru-RU" b="1" dirty="0">
                <a:solidFill>
                  <a:srgbClr val="6666FF"/>
                </a:solidFill>
                <a:latin typeface="Times New Roman" pitchFamily="18" charset="0"/>
              </a:rPr>
              <a:t>включается в оклады (должностные оклады) педагогических работников</a:t>
            </a:r>
            <a:r>
              <a:rPr lang="ru-RU" dirty="0">
                <a:solidFill>
                  <a:srgbClr val="6666FF"/>
                </a:solidFill>
                <a:latin typeface="Times New Roman" pitchFamily="18" charset="0"/>
              </a:rPr>
              <a:t> </a:t>
            </a:r>
          </a:p>
          <a:p>
            <a:pPr algn="ctr"/>
            <a:r>
              <a:rPr lang="ru-RU" b="1" dirty="0">
                <a:solidFill>
                  <a:srgbClr val="000000"/>
                </a:solidFill>
                <a:latin typeface="Times New Roman" pitchFamily="18" charset="0"/>
              </a:rPr>
              <a:t>(сейчас это самостоятельная выплата)</a:t>
            </a:r>
          </a:p>
        </p:txBody>
      </p:sp>
      <p:sp>
        <p:nvSpPr>
          <p:cNvPr id="9" name="AutoShape 12"/>
          <p:cNvSpPr>
            <a:spLocks noChangeArrowheads="1"/>
          </p:cNvSpPr>
          <p:nvPr/>
        </p:nvSpPr>
        <p:spPr bwMode="auto">
          <a:xfrm rot="-2797085">
            <a:off x="1943113" y="1923593"/>
            <a:ext cx="1152525" cy="792162"/>
          </a:xfrm>
          <a:prstGeom prst="rightArrow">
            <a:avLst>
              <a:gd name="adj1" fmla="val 32889"/>
              <a:gd name="adj2" fmla="val 112836"/>
            </a:avLst>
          </a:prstGeom>
          <a:solidFill>
            <a:srgbClr val="9999FF"/>
          </a:solidFill>
          <a:ln w="28575">
            <a:solidFill>
              <a:srgbClr val="6666FF"/>
            </a:solidFill>
            <a:miter lim="800000"/>
            <a:headEnd/>
            <a:tailEnd/>
          </a:ln>
        </p:spPr>
        <p:txBody>
          <a:bodyPr vert="eaVert" wrap="none" anchor="ctr"/>
          <a:lstStyle/>
          <a:p>
            <a:endParaRPr lang="ru-RU">
              <a:latin typeface="Tahoma" pitchFamily="34" charset="0"/>
            </a:endParaRPr>
          </a:p>
        </p:txBody>
      </p:sp>
      <p:sp>
        <p:nvSpPr>
          <p:cNvPr id="10" name="AutoShape 12"/>
          <p:cNvSpPr>
            <a:spLocks noChangeArrowheads="1"/>
          </p:cNvSpPr>
          <p:nvPr/>
        </p:nvSpPr>
        <p:spPr bwMode="auto">
          <a:xfrm>
            <a:off x="2483768" y="2924944"/>
            <a:ext cx="719137" cy="1077912"/>
          </a:xfrm>
          <a:prstGeom prst="rightArrow">
            <a:avLst>
              <a:gd name="adj1" fmla="val 32889"/>
              <a:gd name="adj2" fmla="val 77556"/>
            </a:avLst>
          </a:prstGeom>
          <a:solidFill>
            <a:srgbClr val="9999FF"/>
          </a:solidFill>
          <a:ln w="28575">
            <a:solidFill>
              <a:srgbClr val="6666FF"/>
            </a:solidFill>
            <a:miter lim="800000"/>
            <a:headEnd/>
            <a:tailEnd/>
          </a:ln>
        </p:spPr>
        <p:txBody>
          <a:bodyPr wrap="none" anchor="ctr"/>
          <a:lstStyle/>
          <a:p>
            <a:endParaRPr lang="ru-RU">
              <a:latin typeface="Tahoma" pitchFamily="34" charset="0"/>
            </a:endParaRPr>
          </a:p>
        </p:txBody>
      </p:sp>
      <p:sp>
        <p:nvSpPr>
          <p:cNvPr id="11" name="AutoShape 12"/>
          <p:cNvSpPr>
            <a:spLocks noChangeArrowheads="1"/>
          </p:cNvSpPr>
          <p:nvPr/>
        </p:nvSpPr>
        <p:spPr bwMode="auto">
          <a:xfrm rot="2495728">
            <a:off x="1881330" y="4359763"/>
            <a:ext cx="1152525" cy="792163"/>
          </a:xfrm>
          <a:prstGeom prst="rightArrow">
            <a:avLst>
              <a:gd name="adj1" fmla="val 32889"/>
              <a:gd name="adj2" fmla="val 112836"/>
            </a:avLst>
          </a:prstGeom>
          <a:solidFill>
            <a:srgbClr val="9999FF"/>
          </a:solidFill>
          <a:ln w="28575">
            <a:solidFill>
              <a:srgbClr val="6666FF"/>
            </a:solidFill>
            <a:miter lim="800000"/>
            <a:headEnd/>
            <a:tailEnd/>
          </a:ln>
        </p:spPr>
        <p:txBody>
          <a:bodyPr wrap="none" anchor="ctr"/>
          <a:lstStyle/>
          <a:p>
            <a:endParaRPr lang="ru-RU">
              <a:latin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57836636"/>
              </p:ext>
            </p:extLst>
          </p:nvPr>
        </p:nvGraphicFramePr>
        <p:xfrm>
          <a:off x="1187624" y="404664"/>
          <a:ext cx="6512511"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467544" y="1556792"/>
            <a:ext cx="7992888" cy="4968552"/>
          </a:xfrm>
        </p:spPr>
        <p:txBody>
          <a:bodyPr>
            <a:normAutofit/>
          </a:bodyPr>
          <a:lstStyle/>
          <a:p>
            <a:pPr algn="just" fontAlgn="auto">
              <a:spcAft>
                <a:spcPts val="0"/>
              </a:spcAft>
              <a:buFont typeface="Arial" pitchFamily="34" charset="0"/>
              <a:buChar char="•"/>
              <a:defRPr/>
            </a:pPr>
            <a:r>
              <a:rPr lang="ru-RU" sz="2000" dirty="0" smtClean="0">
                <a:latin typeface="Times New Roman" pitchFamily="18" charset="0"/>
                <a:cs typeface="Times New Roman" pitchFamily="18" charset="0"/>
              </a:rPr>
              <a:t>Педагогический работник организации, осуществляющей образовательную деятельность, в том числе в качестве индивидуального предпринимателя, не вправе оказывать платные образовательные услуги обучающимся в данной организации, если это приводит к конфликту интересов педагогического работника (ч. 2 ст. 48)</a:t>
            </a:r>
          </a:p>
          <a:p>
            <a:pPr algn="just" fontAlgn="auto">
              <a:spcAft>
                <a:spcPts val="0"/>
              </a:spcAft>
              <a:buFont typeface="Arial" pitchFamily="34" charset="0"/>
              <a:buChar char="•"/>
              <a:defRPr/>
            </a:pPr>
            <a:r>
              <a:rPr lang="ru-RU" sz="2000" b="1" dirty="0" smtClean="0">
                <a:latin typeface="Times New Roman" pitchFamily="18" charset="0"/>
                <a:cs typeface="Times New Roman" pitchFamily="18" charset="0"/>
              </a:rPr>
              <a:t>Конфликт интересов педагогического работника </a:t>
            </a:r>
            <a:r>
              <a:rPr lang="ru-RU" sz="2000" dirty="0" smtClean="0">
                <a:latin typeface="Times New Roman" pitchFamily="18" charset="0"/>
                <a:cs typeface="Times New Roman" pitchFamily="18" charset="0"/>
              </a:rPr>
              <a:t>- ситуация, при которой у педагогического работника при осуществлении им профессиональной деятельности возникает личная заинтересованность в получении материальной выгоды или иного преимущества и которая влияет или может повлиять на надлежащее исполнение педагогическим работником профессиональных обязанностей вследствие противоречия между его личной заинтересованностью и интересами обучающегося, родителей (законных представителей) несовершеннолетних обучающихся</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916185931"/>
              </p:ext>
            </p:extLst>
          </p:nvPr>
        </p:nvGraphicFramePr>
        <p:xfrm>
          <a:off x="179511" y="404664"/>
          <a:ext cx="8856985"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179512" y="1772816"/>
            <a:ext cx="8507288" cy="5085184"/>
          </a:xfrm>
        </p:spPr>
        <p:txBody>
          <a:bodyPr>
            <a:normAutofit lnSpcReduction="10000"/>
          </a:bodyPr>
          <a:lstStyle/>
          <a:p>
            <a:pPr algn="just"/>
            <a:r>
              <a:rPr lang="ru-RU" sz="2800" dirty="0" smtClean="0">
                <a:latin typeface="Times New Roman" pitchFamily="18" charset="0"/>
                <a:cs typeface="Times New Roman" pitchFamily="18" charset="0"/>
              </a:rPr>
              <a:t>Проходить </a:t>
            </a:r>
            <a:r>
              <a:rPr lang="ru-RU" sz="2800" dirty="0">
                <a:latin typeface="Times New Roman" pitchFamily="18" charset="0"/>
                <a:cs typeface="Times New Roman" pitchFamily="18" charset="0"/>
              </a:rPr>
              <a:t>аттестацию на соответствие занимаемой должности в порядке, установленном законодательством об образовании</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Педагогические работники </a:t>
            </a:r>
            <a:r>
              <a:rPr lang="ru-RU" sz="2800" b="1" dirty="0" smtClean="0">
                <a:latin typeface="Times New Roman" pitchFamily="18" charset="0"/>
                <a:cs typeface="Times New Roman" pitchFamily="18" charset="0"/>
              </a:rPr>
              <a:t>несут ответственность за неисполнение или ненадлежащее исполнение возложенных на них обязанностей в порядке и в случаях, которые установлены федеральными законами. </a:t>
            </a:r>
            <a:r>
              <a:rPr lang="ru-RU" sz="2800" dirty="0" smtClean="0">
                <a:latin typeface="Times New Roman" pitchFamily="18" charset="0"/>
                <a:cs typeface="Times New Roman" pitchFamily="18" charset="0"/>
              </a:rPr>
              <a:t>Неисполнение или ненадлежащее исполнение педагогическими работниками обязанностей, предусмотренных частью 1 настоящей статьи, учитывается при прохождении ими аттестации</a:t>
            </a:r>
            <a:r>
              <a:rPr lang="ru-RU"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nvGraphicFramePr>
        <p:xfrm>
          <a:off x="323528" y="116632"/>
          <a:ext cx="8640959"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sz="quarter" idx="13"/>
          </p:nvPr>
        </p:nvSpPr>
        <p:spPr>
          <a:xfrm>
            <a:off x="179512" y="1844824"/>
            <a:ext cx="8507288" cy="5013176"/>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Закон Российской Федерации «Об образовании»;</a:t>
            </a:r>
          </a:p>
          <a:p>
            <a:r>
              <a:rPr lang="ru-RU" sz="2400" dirty="0">
                <a:latin typeface="Times New Roman" panose="02020603050405020304" pitchFamily="18" charset="0"/>
                <a:cs typeface="Times New Roman" panose="02020603050405020304" pitchFamily="18" charset="0"/>
                <a:hlinkClick r:id="rId7" action="ppaction://hlinkfile"/>
              </a:rPr>
              <a:t>Трудовой кодекс Российской Федерации;</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Приказ Министерства здравоохранения и социального развития Российской Федерации от 26 августа 2010 г. № 761н </a:t>
            </a:r>
            <a:r>
              <a:rPr lang="ru-RU" sz="2400" dirty="0">
                <a:latin typeface="Times New Roman" panose="02020603050405020304" pitchFamily="18" charset="0"/>
                <a:cs typeface="Times New Roman" panose="02020603050405020304" pitchFamily="18" charset="0"/>
                <a:hlinkClick r:id="rId8" action="ppaction://hlinkfile"/>
              </a:rPr>
              <a:t>«Об утверждении  Единого квалификационного справочника должностей руководителей, специалистов и служащих, раздел «Квалификационные характеристики  должностей работников образования»;</a:t>
            </a:r>
            <a:endParaRPr lang="ru-RU" sz="2400" dirty="0">
              <a:latin typeface="Times New Roman" panose="02020603050405020304" pitchFamily="18" charset="0"/>
              <a:cs typeface="Times New Roman" panose="02020603050405020304" pitchFamily="18" charset="0"/>
            </a:endParaRPr>
          </a:p>
          <a:p>
            <a:r>
              <a:rPr lang="ru-RU" sz="2400" dirty="0" smtClean="0">
                <a:latin typeface="Times New Roman" pitchFamily="18" charset="0"/>
                <a:cs typeface="Times New Roman" pitchFamily="18" charset="0"/>
              </a:rPr>
              <a:t>Приказ </a:t>
            </a:r>
            <a:r>
              <a:rPr lang="ru-RU" sz="2400" dirty="0" err="1" smtClean="0">
                <a:latin typeface="Times New Roman" pitchFamily="18" charset="0"/>
                <a:cs typeface="Times New Roman" pitchFamily="18" charset="0"/>
              </a:rPr>
              <a:t>Минобрнауки</a:t>
            </a:r>
            <a:r>
              <a:rPr lang="ru-RU" sz="2400" dirty="0" smtClean="0">
                <a:latin typeface="Times New Roman" pitchFamily="18" charset="0"/>
                <a:cs typeface="Times New Roman" pitchFamily="18" charset="0"/>
              </a:rPr>
              <a:t> России от 07.04.2014 N 276</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"Об утверждении Порядка проведения аттестации педагогических работников организаций, осуществляющих образовательную деятельность"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(Зарегистрировано в Минюсте России 23.05.2014 N 32408)</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873583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08912" cy="1512168"/>
          </a:xfrm>
          <a:solidFill>
            <a:schemeClr val="bg2">
              <a:lumMod val="75000"/>
            </a:schemeClr>
          </a:solidFill>
        </p:spPr>
        <p:txBody>
          <a:bodyPr/>
          <a:lstStyle/>
          <a:p>
            <a:pPr lvl="1" algn="ctr"/>
            <a:r>
              <a:rPr lang="ru-RU" sz="3200" dirty="0">
                <a:solidFill>
                  <a:srgbClr val="F6F9FC"/>
                </a:solidFill>
                <a:latin typeface="Times New Roman" panose="02020603050405020304" pitchFamily="18" charset="0"/>
                <a:cs typeface="Times New Roman" panose="02020603050405020304" pitchFamily="18" charset="0"/>
              </a:rPr>
              <a:t>Нормативно- правовые  документы по  аттестации педагогических работников РФ</a:t>
            </a:r>
            <a:br>
              <a:rPr lang="ru-RU" sz="3200" dirty="0">
                <a:solidFill>
                  <a:srgbClr val="F6F9FC"/>
                </a:solidFill>
                <a:latin typeface="Times New Roman" panose="02020603050405020304" pitchFamily="18" charset="0"/>
                <a:cs typeface="Times New Roman" panose="02020603050405020304" pitchFamily="18" charset="0"/>
              </a:rPr>
            </a:br>
            <a:endParaRPr lang="ru-RU" sz="3200" dirty="0">
              <a:solidFill>
                <a:srgbClr val="F6F9FC"/>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23528" y="2060848"/>
            <a:ext cx="8280920" cy="4536504"/>
          </a:xfrm>
        </p:spPr>
        <p:txBody>
          <a:bodyPr>
            <a:normAutofit fontScale="92500" lnSpcReduction="10000"/>
          </a:bodyPr>
          <a:lstStyle/>
          <a:p>
            <a:r>
              <a:rPr lang="ru-RU" sz="2800" b="1" dirty="0" smtClean="0">
                <a:latin typeface="Times New Roman" panose="02020603050405020304" pitchFamily="18" charset="0"/>
                <a:cs typeface="Times New Roman" panose="02020603050405020304" pitchFamily="18" charset="0"/>
                <a:hlinkClick r:id="rId2" action="ppaction://hlinkfile"/>
              </a:rPr>
              <a:t>Комментарии профсоюзов по аттестации </a:t>
            </a:r>
            <a:r>
              <a:rPr lang="ru-RU" sz="2800" dirty="0" smtClean="0">
                <a:latin typeface="Times New Roman" panose="02020603050405020304" pitchFamily="18" charset="0"/>
                <a:cs typeface="Times New Roman" panose="02020603050405020304" pitchFamily="18" charset="0"/>
              </a:rPr>
              <a:t>Общие положения по регулированию вопросов, связанных с аттестацией педагогических работников</a:t>
            </a:r>
          </a:p>
          <a:p>
            <a:r>
              <a:rPr lang="ru-RU" sz="2800" b="1" dirty="0" smtClean="0">
                <a:latin typeface="Times New Roman" panose="02020603050405020304" pitchFamily="18" charset="0"/>
                <a:cs typeface="Times New Roman" panose="02020603050405020304" pitchFamily="18" charset="0"/>
                <a:hlinkClick r:id="rId3" action="ppaction://hlinkfile"/>
              </a:rPr>
              <a:t>Разъяснения</a:t>
            </a:r>
            <a:r>
              <a:rPr lang="ru-RU" sz="2800" dirty="0" smtClean="0">
                <a:latin typeface="Times New Roman" panose="02020603050405020304" pitchFamily="18" charset="0"/>
                <a:cs typeface="Times New Roman" panose="02020603050405020304" pitchFamily="18" charset="0"/>
                <a:hlinkClick r:id="rId3" action="ppaction://hlinkfile"/>
              </a:rPr>
              <a:t> </a:t>
            </a:r>
            <a:r>
              <a:rPr lang="ru-RU" sz="2800" dirty="0" smtClean="0">
                <a:latin typeface="Times New Roman" panose="02020603050405020304" pitchFamily="18" charset="0"/>
                <a:cs typeface="Times New Roman" panose="02020603050405020304" pitchFamily="18" charset="0"/>
              </a:rPr>
              <a:t>к Порядку проведения аттестации педагогических работников. Письмо Департамента государственной политики в сфере образования </a:t>
            </a:r>
            <a:r>
              <a:rPr lang="ru-RU" sz="2800" dirty="0" err="1" smtClean="0">
                <a:latin typeface="Times New Roman" panose="02020603050405020304" pitchFamily="18" charset="0"/>
                <a:cs typeface="Times New Roman" panose="02020603050405020304" pitchFamily="18" charset="0"/>
              </a:rPr>
              <a:t>Минобрнауки</a:t>
            </a:r>
            <a:r>
              <a:rPr lang="ru-RU" sz="2800" dirty="0" smtClean="0">
                <a:latin typeface="Times New Roman" panose="02020603050405020304" pitchFamily="18" charset="0"/>
                <a:cs typeface="Times New Roman" panose="02020603050405020304" pitchFamily="18" charset="0"/>
              </a:rPr>
              <a:t> РФ и Общероссийского Профсоюза образования от 3.12.14г №08-1933/505</a:t>
            </a:r>
          </a:p>
          <a:p>
            <a:r>
              <a:rPr lang="ru-RU" sz="2800" dirty="0">
                <a:latin typeface="Times New Roman" panose="02020603050405020304" pitchFamily="18" charset="0"/>
                <a:cs typeface="Times New Roman" panose="02020603050405020304" pitchFamily="18" charset="0"/>
                <a:hlinkClick r:id="rId4" action="ppaction://hlinkfile"/>
              </a:rPr>
              <a:t>Отраслевому соглашению </a:t>
            </a:r>
            <a:r>
              <a:rPr lang="ru-RU" sz="2800" dirty="0">
                <a:latin typeface="Times New Roman" panose="02020603050405020304" pitchFamily="18" charset="0"/>
                <a:cs typeface="Times New Roman" panose="02020603050405020304" pitchFamily="18" charset="0"/>
              </a:rPr>
              <a:t>по организациям, находящимся в </a:t>
            </a:r>
            <a:r>
              <a:rPr lang="ru-RU" sz="2800" dirty="0" smtClean="0">
                <a:latin typeface="Times New Roman" panose="02020603050405020304" pitchFamily="18" charset="0"/>
                <a:cs typeface="Times New Roman" panose="02020603050405020304" pitchFamily="18" charset="0"/>
              </a:rPr>
              <a:t>ведении Министерства </a:t>
            </a:r>
            <a:r>
              <a:rPr lang="ru-RU" sz="2800" dirty="0">
                <a:latin typeface="Times New Roman" panose="02020603050405020304" pitchFamily="18" charset="0"/>
                <a:cs typeface="Times New Roman" panose="02020603050405020304" pitchFamily="18" charset="0"/>
              </a:rPr>
              <a:t>образования и науки Российской </a:t>
            </a:r>
            <a:r>
              <a:rPr lang="ru-RU" sz="2800" dirty="0" smtClean="0">
                <a:latin typeface="Times New Roman" panose="02020603050405020304" pitchFamily="18" charset="0"/>
                <a:cs typeface="Times New Roman" panose="02020603050405020304" pitchFamily="18" charset="0"/>
              </a:rPr>
              <a:t>Федерации, на </a:t>
            </a:r>
            <a:r>
              <a:rPr lang="ru-RU" sz="2800" dirty="0">
                <a:latin typeface="Times New Roman" panose="02020603050405020304" pitchFamily="18" charset="0"/>
                <a:cs typeface="Times New Roman" panose="02020603050405020304" pitchFamily="18" charset="0"/>
              </a:rPr>
              <a:t>2015 – 2017 годы</a:t>
            </a:r>
          </a:p>
          <a:p>
            <a:endParaRPr lang="ru-RU" sz="2800" dirty="0" smtClean="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8064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sp>
        <p:nvSpPr>
          <p:cNvPr id="4" name="Прямоугольник 3"/>
          <p:cNvSpPr/>
          <p:nvPr/>
        </p:nvSpPr>
        <p:spPr>
          <a:xfrm>
            <a:off x="323528" y="188640"/>
            <a:ext cx="8568952" cy="3693319"/>
          </a:xfrm>
          <a:prstGeom prst="rect">
            <a:avLst/>
          </a:prstGeom>
        </p:spPr>
        <p:txBody>
          <a:bodyPr wrap="square">
            <a:spAutoFit/>
          </a:bodyPr>
          <a:lstStyle/>
          <a:p>
            <a:endParaRPr lang="ru-RU" dirty="0"/>
          </a:p>
          <a:p>
            <a:r>
              <a:rPr lang="ru-RU" b="1" dirty="0"/>
              <a:t>Нормативные правовые акты федерального </a:t>
            </a:r>
            <a:r>
              <a:rPr lang="ru-RU" b="1" dirty="0" smtClean="0"/>
              <a:t>уровня</a:t>
            </a:r>
          </a:p>
          <a:p>
            <a:r>
              <a:rPr lang="ru-RU" b="1" dirty="0" smtClean="0"/>
              <a:t> </a:t>
            </a:r>
            <a:endParaRPr lang="ru-RU" dirty="0"/>
          </a:p>
          <a:p>
            <a:r>
              <a:rPr lang="ru-RU" dirty="0" smtClean="0"/>
              <a:t>•</a:t>
            </a:r>
            <a:r>
              <a:rPr lang="ru-RU" b="1" dirty="0"/>
              <a:t>Постановление Правительства РФ от 8 августа 2013 года № 678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a:t>
            </a:r>
            <a:endParaRPr lang="ru-RU" b="1" dirty="0" smtClean="0"/>
          </a:p>
          <a:p>
            <a:endParaRPr lang="ru-RU" dirty="0"/>
          </a:p>
          <a:p>
            <a:r>
              <a:rPr lang="ru-RU" dirty="0" smtClean="0"/>
              <a:t>•</a:t>
            </a:r>
            <a:r>
              <a:rPr lang="ru-RU" b="1" dirty="0"/>
              <a:t>Приказ Минтруда России от 18 октября 2013 года № 544н «Об утверждении профессионального стандарта «Педагог (педагогическая деятельность в сфере дошкольного, начального общего, основного общего, среднего общего образования) (воспитатель, учитель)» (с изм. от 25.12.2014) </a:t>
            </a:r>
            <a:endParaRPr lang="ru-RU" dirty="0"/>
          </a:p>
        </p:txBody>
      </p:sp>
    </p:spTree>
    <p:extLst>
      <p:ext uri="{BB962C8B-B14F-4D97-AF65-F5344CB8AC3E}">
        <p14:creationId xmlns:p14="http://schemas.microsoft.com/office/powerpoint/2010/main" val="267689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036495" cy="1484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quarter" idx="13"/>
          </p:nvPr>
        </p:nvSpPr>
        <p:spPr>
          <a:xfrm>
            <a:off x="395536" y="1628800"/>
            <a:ext cx="8748464" cy="5400600"/>
          </a:xfrm>
        </p:spPr>
        <p:txBody>
          <a:bodyPr>
            <a:normAutofit/>
          </a:bodyPr>
          <a:lstStyle/>
          <a:p>
            <a:pPr marL="45720" indent="0" algn="just">
              <a:buNone/>
            </a:pPr>
            <a:r>
              <a:rPr lang="ru-RU" dirty="0" smtClean="0">
                <a:latin typeface="Times New Roman" pitchFamily="18" charset="0"/>
                <a:cs typeface="Times New Roman" pitchFamily="18" charset="0"/>
              </a:rPr>
              <a:t>1.Аттестация </a:t>
            </a:r>
            <a:r>
              <a:rPr lang="ru-RU" dirty="0">
                <a:latin typeface="Times New Roman" pitchFamily="18" charset="0"/>
                <a:cs typeface="Times New Roman" pitchFamily="18" charset="0"/>
              </a:rPr>
              <a:t>педагогических работников проводится в целях подтверждения соответствия педагогических работников занимаемым ими должностям на основе оценки их профессиональной деятельности и по желанию педагогических работников </a:t>
            </a: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целях установления квалификационной категории</a:t>
            </a:r>
            <a:r>
              <a:rPr lang="ru-RU" dirty="0" smtClean="0">
                <a:latin typeface="Times New Roman" pitchFamily="18" charset="0"/>
                <a:cs typeface="Times New Roman" pitchFamily="18" charset="0"/>
              </a:rPr>
              <a:t>.</a:t>
            </a:r>
          </a:p>
          <a:p>
            <a:pPr marL="45720" indent="0" algn="just">
              <a:buNone/>
            </a:pPr>
            <a:r>
              <a:rPr lang="ru-RU" dirty="0" smtClean="0">
                <a:latin typeface="Times New Roman" pitchFamily="18" charset="0"/>
                <a:cs typeface="Times New Roman" pitchFamily="18" charset="0"/>
              </a:rPr>
              <a:t>2.Проведение </a:t>
            </a:r>
            <a:r>
              <a:rPr lang="ru-RU" dirty="0">
                <a:latin typeface="Times New Roman" pitchFamily="18" charset="0"/>
                <a:cs typeface="Times New Roman" pitchFamily="18" charset="0"/>
              </a:rPr>
              <a:t>аттестации педагогических работников в целях        подтверждения соответствия педагогических работников         занимаемым ими должностям осуществляется один раз в пять лет   на основе оценки их профессиональной деятельности      аттестационными комиссиями, самостоятельно формируемыми организациями, осуществляющими образовательную деятельность.</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352928" cy="1368152"/>
          </a:xfrm>
          <a:solidFill>
            <a:schemeClr val="bg2">
              <a:lumMod val="90000"/>
            </a:schemeClr>
          </a:solidFill>
        </p:spPr>
        <p:txBody>
          <a:bodyPr/>
          <a:lstStyle/>
          <a:p>
            <a:pPr marL="0" lvl="0" indent="0" algn="ctr">
              <a:spcBef>
                <a:spcPts val="0"/>
              </a:spcBef>
              <a:buNone/>
            </a:pPr>
            <a:r>
              <a:rPr lang="ru-RU" sz="3600" kern="0" dirty="0">
                <a:solidFill>
                  <a:sysClr val="windowText" lastClr="000000"/>
                </a:solidFill>
                <a:effectLst/>
                <a:latin typeface="Times New Roman" panose="02020603050405020304" pitchFamily="18" charset="0"/>
                <a:cs typeface="Times New Roman" panose="02020603050405020304" pitchFamily="18" charset="0"/>
              </a:rPr>
              <a:t>Аттестация педагогических работников </a:t>
            </a:r>
            <a:endParaRPr lang="ru-RU" sz="3600" b="0" kern="0" dirty="0">
              <a:solidFill>
                <a:sysClr val="windowText" lastClr="000000"/>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187624" y="1484784"/>
            <a:ext cx="7488832" cy="3888432"/>
          </a:xfrm>
        </p:spPr>
        <p:txBody>
          <a:bodyPr>
            <a:normAutofit lnSpcReduction="10000"/>
          </a:bodyPr>
          <a:lstStyle/>
          <a:p>
            <a:pPr marL="45720" indent="0" algn="just">
              <a:buNone/>
            </a:pPr>
            <a:r>
              <a:rPr lang="ru-RU" dirty="0" smtClean="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   Учитывая</a:t>
            </a:r>
            <a:r>
              <a:rPr lang="ru-RU" dirty="0">
                <a:latin typeface="Times New Roman" panose="02020603050405020304" pitchFamily="18" charset="0"/>
                <a:cs typeface="Times New Roman" panose="02020603050405020304" pitchFamily="18" charset="0"/>
              </a:rPr>
              <a:t>, что ни статья 49 Федерального закона от 29 декабря 2012 г. № 273-ФЗ, ни приказ Министерства образования и науки Российской Федерации от 7 апреля 2014 г. № 276 не  содержит указания на возможность иного регулирования порядка аттестации педагогических работников, в том числе  путем принятия  органами государственной власти субъектов Российской Федерации  положения об аттестации педагогических работников, то Порядок аттестации, утвержденный указанным выше приказом </a:t>
            </a:r>
            <a:r>
              <a:rPr lang="ru-RU" dirty="0" err="1">
                <a:latin typeface="Times New Roman" panose="02020603050405020304" pitchFamily="18" charset="0"/>
                <a:cs typeface="Times New Roman" panose="02020603050405020304" pitchFamily="18" charset="0"/>
              </a:rPr>
              <a:t>Минобрнауки</a:t>
            </a:r>
            <a:r>
              <a:rPr lang="ru-RU" dirty="0">
                <a:latin typeface="Times New Roman" panose="02020603050405020304" pitchFamily="18" charset="0"/>
                <a:cs typeface="Times New Roman" panose="02020603050405020304" pitchFamily="18" charset="0"/>
              </a:rPr>
              <a:t> России, является ведомственным  нормативным правовым актом прямого действия</a:t>
            </a:r>
            <a:r>
              <a:rPr lang="ru-RU" dirty="0"/>
              <a:t>. </a:t>
            </a:r>
          </a:p>
        </p:txBody>
      </p:sp>
    </p:spTree>
    <p:extLst>
      <p:ext uri="{BB962C8B-B14F-4D97-AF65-F5344CB8AC3E}">
        <p14:creationId xmlns:p14="http://schemas.microsoft.com/office/powerpoint/2010/main" val="173141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7704856" cy="1512168"/>
          </a:xfrm>
          <a:solidFill>
            <a:schemeClr val="accent1"/>
          </a:solidFill>
        </p:spPr>
        <p:txBody>
          <a:bodyPr/>
          <a:lstStyle/>
          <a:p>
            <a:pPr algn="ctr"/>
            <a:r>
              <a:rPr lang="ru-RU" sz="3200" dirty="0" smtClean="0">
                <a:solidFill>
                  <a:schemeClr val="bg1"/>
                </a:solidFill>
                <a:latin typeface="Times New Roman" pitchFamily="18" charset="0"/>
                <a:cs typeface="Times New Roman" pitchFamily="18" charset="0"/>
              </a:rPr>
              <a:t>Основными задачами проведения аттестации являются: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p>
        </p:txBody>
      </p:sp>
      <p:sp>
        <p:nvSpPr>
          <p:cNvPr id="3" name="Содержимое 2"/>
          <p:cNvSpPr>
            <a:spLocks noGrp="1"/>
          </p:cNvSpPr>
          <p:nvPr>
            <p:ph sz="quarter" idx="13"/>
          </p:nvPr>
        </p:nvSpPr>
        <p:spPr>
          <a:xfrm>
            <a:off x="971600" y="1916832"/>
            <a:ext cx="7704856" cy="4941168"/>
          </a:xfrm>
        </p:spPr>
        <p:txBody>
          <a:bodyPr>
            <a:normAutofit fontScale="55000" lnSpcReduction="20000"/>
          </a:bodyPr>
          <a:lstStyle/>
          <a:p>
            <a:r>
              <a:rPr lang="ru-RU" sz="3400" dirty="0" smtClean="0">
                <a:latin typeface="Times New Roman" pitchFamily="18" charset="0"/>
                <a:cs typeface="Times New Roman" pitchFamily="18" charset="0"/>
              </a:rPr>
              <a:t>стимулирование целенаправленного, непрерывного повышения уровня квалификации педагогических работников, их методологической культуры, профессионального и личностного роста;</a:t>
            </a:r>
          </a:p>
          <a:p>
            <a:r>
              <a:rPr lang="ru-RU" sz="3400" dirty="0" smtClean="0">
                <a:latin typeface="Times New Roman" pitchFamily="18" charset="0"/>
                <a:cs typeface="Times New Roman" pitchFamily="18" charset="0"/>
              </a:rPr>
              <a:t>определение необходимости повышения квалификации педагогических работников;</a:t>
            </a:r>
          </a:p>
          <a:p>
            <a:r>
              <a:rPr lang="ru-RU" sz="3400" dirty="0" smtClean="0">
                <a:latin typeface="Times New Roman" pitchFamily="18" charset="0"/>
                <a:cs typeface="Times New Roman" pitchFamily="18" charset="0"/>
              </a:rPr>
              <a:t>повышение эффективности и качества педагогической деятельности;</a:t>
            </a:r>
          </a:p>
          <a:p>
            <a:r>
              <a:rPr lang="ru-RU" sz="3400" dirty="0" smtClean="0">
                <a:latin typeface="Times New Roman" pitchFamily="18" charset="0"/>
                <a:cs typeface="Times New Roman" pitchFamily="18" charset="0"/>
              </a:rPr>
              <a:t>выявление перспектив использования потенциальных возможностей педагогических работников;</a:t>
            </a:r>
          </a:p>
          <a:p>
            <a:r>
              <a:rPr lang="ru-RU" sz="3400" dirty="0" smtClean="0">
                <a:latin typeface="Times New Roman" pitchFamily="18" charset="0"/>
                <a:cs typeface="Times New Roman" pitchFamily="18" charset="0"/>
              </a:rPr>
              <a:t>учет требований федеральных государственных образовательных стандартов к кадровым условиям реализации образовательных программ при формировании кадрового состава организаций;</a:t>
            </a:r>
          </a:p>
          <a:p>
            <a:r>
              <a:rPr lang="ru-RU" sz="3400" dirty="0" smtClean="0">
                <a:latin typeface="Times New Roman" pitchFamily="18" charset="0"/>
                <a:cs typeface="Times New Roman" pitchFamily="18" charset="0"/>
              </a:rPr>
              <a:t>обеспечение дифференциации размеров оплаты труда педагогических работников с учетом установленной квалификационной категории и объема их преподавательской (педагогической) работы.</a:t>
            </a:r>
          </a:p>
          <a:p>
            <a:r>
              <a:rPr lang="ru-RU" sz="3400" dirty="0" smtClean="0">
                <a:latin typeface="Times New Roman" pitchFamily="18" charset="0"/>
                <a:cs typeface="Times New Roman" pitchFamily="18" charset="0"/>
              </a:rPr>
              <a:t>4. </a:t>
            </a:r>
            <a:r>
              <a:rPr lang="ru-RU" sz="3400" b="1" dirty="0" smtClean="0">
                <a:latin typeface="Times New Roman" pitchFamily="18" charset="0"/>
                <a:cs typeface="Times New Roman" pitchFamily="18" charset="0"/>
              </a:rPr>
              <a:t>Основными принципами проведения аттестации </a:t>
            </a:r>
            <a:r>
              <a:rPr lang="ru-RU" sz="3400" dirty="0" smtClean="0">
                <a:latin typeface="Times New Roman" pitchFamily="18" charset="0"/>
                <a:cs typeface="Times New Roman" pitchFamily="18" charset="0"/>
              </a:rPr>
              <a:t>являются коллегиальность, гласность, открытость, обеспечивающие объективное отношение к педагогическим работникам, недопустимость дискриминации при проведении аттестации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кругленный прямоугольник 2"/>
          <p:cNvSpPr/>
          <p:nvPr/>
        </p:nvSpPr>
        <p:spPr>
          <a:xfrm>
            <a:off x="1285852" y="1571612"/>
            <a:ext cx="6000792" cy="642942"/>
          </a:xfrm>
          <a:prstGeom prst="roundRect">
            <a:avLst/>
          </a:prstGeom>
          <a:solidFill>
            <a:srgbClr val="E3EAF5"/>
          </a:solidFill>
          <a:ln w="3175"/>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4400" b="1" dirty="0" smtClean="0">
                <a:solidFill>
                  <a:schemeClr val="tx2">
                    <a:lumMod val="50000"/>
                  </a:schemeClr>
                </a:solidFill>
              </a:rPr>
              <a:t>Федеральный закон</a:t>
            </a:r>
          </a:p>
        </p:txBody>
      </p:sp>
      <p:sp>
        <p:nvSpPr>
          <p:cNvPr id="4" name="Скругленный прямоугольник 3"/>
          <p:cNvSpPr/>
          <p:nvPr/>
        </p:nvSpPr>
        <p:spPr>
          <a:xfrm>
            <a:off x="285720" y="2285992"/>
            <a:ext cx="7786742" cy="1357322"/>
          </a:xfrm>
          <a:prstGeom prst="roundRect">
            <a:avLst/>
          </a:prstGeom>
          <a:solidFill>
            <a:srgbClr val="E3EAF5"/>
          </a:solidFill>
          <a:ln w="3175"/>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4400" b="1" dirty="0" smtClean="0">
                <a:solidFill>
                  <a:schemeClr val="tx2">
                    <a:lumMod val="50000"/>
                  </a:schemeClr>
                </a:solidFill>
              </a:rPr>
              <a:t>«Об образовании </a:t>
            </a:r>
          </a:p>
          <a:p>
            <a:pPr algn="ctr"/>
            <a:r>
              <a:rPr lang="ru-RU" sz="4400" b="1" dirty="0" smtClean="0">
                <a:solidFill>
                  <a:schemeClr val="tx2">
                    <a:lumMod val="50000"/>
                  </a:schemeClr>
                </a:solidFill>
              </a:rPr>
              <a:t>в Российской Федерации»</a:t>
            </a:r>
          </a:p>
        </p:txBody>
      </p:sp>
      <p:sp>
        <p:nvSpPr>
          <p:cNvPr id="5" name="Скругленный прямоугольник 4"/>
          <p:cNvSpPr/>
          <p:nvPr/>
        </p:nvSpPr>
        <p:spPr>
          <a:xfrm>
            <a:off x="1428728" y="4572008"/>
            <a:ext cx="5715040"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chemeClr val="tx2">
                    <a:lumMod val="50000"/>
                  </a:schemeClr>
                </a:solidFill>
              </a:rPr>
              <a:t>№ 273-ФЗ от 29 декабря 2012 года</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992887" cy="1008112"/>
          </a:xfrm>
          <a:solidFill>
            <a:schemeClr val="accent1"/>
          </a:solidFill>
        </p:spPr>
        <p:txBody>
          <a:bodyPr/>
          <a:lstStyle/>
          <a:p>
            <a:r>
              <a:rPr lang="ru-RU" dirty="0" smtClean="0">
                <a:solidFill>
                  <a:schemeClr val="bg1"/>
                </a:solidFill>
              </a:rPr>
              <a:t>Обязательная аттестация</a:t>
            </a:r>
            <a:endParaRPr lang="ru-RU" dirty="0">
              <a:solidFill>
                <a:schemeClr val="bg1"/>
              </a:solidFill>
            </a:endParaRPr>
          </a:p>
        </p:txBody>
      </p:sp>
      <p:sp>
        <p:nvSpPr>
          <p:cNvPr id="3" name="Объект 2"/>
          <p:cNvSpPr>
            <a:spLocks noGrp="1"/>
          </p:cNvSpPr>
          <p:nvPr>
            <p:ph sz="quarter" idx="13"/>
          </p:nvPr>
        </p:nvSpPr>
        <p:spPr>
          <a:xfrm>
            <a:off x="755576" y="1484784"/>
            <a:ext cx="7776864" cy="5472608"/>
          </a:xfrm>
        </p:spPr>
        <p:txBody>
          <a:bodyPr>
            <a:normAutofit lnSpcReduction="10000"/>
          </a:bodyPr>
          <a:lstStyle/>
          <a:p>
            <a:r>
              <a:rPr lang="ru-RU" dirty="0" smtClean="0">
                <a:latin typeface="Times New Roman" pitchFamily="18" charset="0"/>
                <a:cs typeface="Times New Roman" pitchFamily="18" charset="0"/>
              </a:rPr>
              <a:t>Аттестационная комиссия создается </a:t>
            </a:r>
            <a:r>
              <a:rPr lang="ru-RU" dirty="0" smtClean="0">
                <a:latin typeface="Times New Roman" pitchFamily="18" charset="0"/>
                <a:cs typeface="Times New Roman" pitchFamily="18" charset="0"/>
                <a:hlinkClick r:id="rId2" action="ppaction://hlinkfile"/>
              </a:rPr>
              <a:t>распорядительным актом</a:t>
            </a:r>
            <a:r>
              <a:rPr lang="ru-RU" dirty="0" smtClean="0">
                <a:latin typeface="Times New Roman" pitchFamily="18" charset="0"/>
                <a:cs typeface="Times New Roman" pitchFamily="18" charset="0"/>
              </a:rPr>
              <a:t> руководителя организации в составе председателя комиссии, заместителя председателя, секретаря и членов комиссии и формируется из числа работников организации, в которой работает педагогический работник.</a:t>
            </a:r>
          </a:p>
          <a:p>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обязательном порядке в состав аттестационной комиссии включается представитель выборного органа первичной профсоюзной организации (при наличии такого органа).</a:t>
            </a:r>
          </a:p>
          <a:p>
            <a:r>
              <a:rPr lang="ru-RU" dirty="0" smtClean="0">
                <a:latin typeface="Times New Roman" pitchFamily="18" charset="0"/>
                <a:cs typeface="Times New Roman" pitchFamily="18" charset="0"/>
              </a:rPr>
              <a:t>Аттестация педагогических работников проводится в соответствии с распорядительным актом работодателя.</a:t>
            </a:r>
          </a:p>
          <a:p>
            <a:r>
              <a:rPr lang="ru-RU" dirty="0" smtClean="0">
                <a:latin typeface="Times New Roman" pitchFamily="18" charset="0"/>
                <a:cs typeface="Times New Roman" pitchFamily="18" charset="0"/>
              </a:rPr>
              <a:t> Работодатель знакомит педагогических работников с распорядительным актом, содержащим список работников организации, подлежащих аттестации, график проведения аттестации, под роспись не менее чем за 30 календарных дней до дня проведения их аттестации по графику.</a:t>
            </a:r>
          </a:p>
          <a:p>
            <a:endParaRPr lang="ru-RU" dirty="0" smtClean="0"/>
          </a:p>
          <a:p>
            <a:endParaRPr lang="ru-RU" dirty="0"/>
          </a:p>
        </p:txBody>
      </p:sp>
    </p:spTree>
    <p:extLst>
      <p:ext uri="{BB962C8B-B14F-4D97-AF65-F5344CB8AC3E}">
        <p14:creationId xmlns:p14="http://schemas.microsoft.com/office/powerpoint/2010/main" val="42504353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92888" cy="1143000"/>
          </a:xfrm>
          <a:solidFill>
            <a:schemeClr val="accent1"/>
          </a:solidFill>
        </p:spPr>
        <p:txBody>
          <a:bodyPr/>
          <a:lstStyle/>
          <a:p>
            <a:r>
              <a:rPr lang="ru-RU" dirty="0">
                <a:solidFill>
                  <a:schemeClr val="bg1"/>
                </a:solidFill>
              </a:rPr>
              <a:t>Обязательная аттестация</a:t>
            </a:r>
          </a:p>
        </p:txBody>
      </p:sp>
      <p:sp>
        <p:nvSpPr>
          <p:cNvPr id="3" name="Объект 2"/>
          <p:cNvSpPr>
            <a:spLocks noGrp="1"/>
          </p:cNvSpPr>
          <p:nvPr>
            <p:ph sz="quarter" idx="13"/>
          </p:nvPr>
        </p:nvSpPr>
        <p:spPr>
          <a:xfrm>
            <a:off x="251520" y="1556792"/>
            <a:ext cx="8496944" cy="4680520"/>
          </a:xfrm>
        </p:spPr>
        <p:txBody>
          <a:bodyPr>
            <a:normAutofit fontScale="70000" lnSpcReduction="20000"/>
          </a:bodyPr>
          <a:lstStyle/>
          <a:p>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Для проведения аттестации на каждого педагогического работника работодатель вносит в аттестационную комиссию организации представление.</a:t>
            </a:r>
          </a:p>
          <a:p>
            <a:r>
              <a:rPr lang="ru-RU" sz="2600" dirty="0" smtClean="0">
                <a:latin typeface="Times New Roman" pitchFamily="18" charset="0"/>
                <a:cs typeface="Times New Roman" pitchFamily="18" charset="0"/>
              </a:rPr>
              <a:t>В представлении содержатся следующие сведения о педагогическом работнике:</a:t>
            </a:r>
          </a:p>
          <a:p>
            <a:r>
              <a:rPr lang="ru-RU" sz="2600" dirty="0" smtClean="0">
                <a:latin typeface="Times New Roman" pitchFamily="18" charset="0"/>
                <a:cs typeface="Times New Roman" pitchFamily="18" charset="0"/>
              </a:rPr>
              <a:t>а) фамилия, имя, отчество (при наличии);</a:t>
            </a:r>
          </a:p>
          <a:p>
            <a:r>
              <a:rPr lang="ru-RU" sz="2600" dirty="0" smtClean="0">
                <a:latin typeface="Times New Roman" pitchFamily="18" charset="0"/>
                <a:cs typeface="Times New Roman" pitchFamily="18" charset="0"/>
              </a:rPr>
              <a:t>б) наименование должности на дату проведения аттестации;</a:t>
            </a:r>
          </a:p>
          <a:p>
            <a:r>
              <a:rPr lang="ru-RU" sz="2600" dirty="0" smtClean="0">
                <a:latin typeface="Times New Roman" pitchFamily="18" charset="0"/>
                <a:cs typeface="Times New Roman" pitchFamily="18" charset="0"/>
              </a:rPr>
              <a:t>в) дата заключения по этой должности трудового договора;</a:t>
            </a:r>
          </a:p>
          <a:p>
            <a:r>
              <a:rPr lang="ru-RU" sz="2600" dirty="0" smtClean="0">
                <a:latin typeface="Times New Roman" pitchFamily="18" charset="0"/>
                <a:cs typeface="Times New Roman" pitchFamily="18" charset="0"/>
              </a:rPr>
              <a:t>г) уровень образования и (или) квалификации по специальности или направлению подготовки;</a:t>
            </a:r>
          </a:p>
          <a:p>
            <a:r>
              <a:rPr lang="ru-RU" sz="2600" dirty="0" err="1" smtClean="0">
                <a:latin typeface="Times New Roman" pitchFamily="18" charset="0"/>
                <a:cs typeface="Times New Roman" pitchFamily="18" charset="0"/>
              </a:rPr>
              <a:t>д</a:t>
            </a:r>
            <a:r>
              <a:rPr lang="ru-RU" sz="2600" dirty="0" smtClean="0">
                <a:latin typeface="Times New Roman" pitchFamily="18" charset="0"/>
                <a:cs typeface="Times New Roman" pitchFamily="18" charset="0"/>
              </a:rPr>
              <a:t>) информация о получении дополнительного профессионального образования по профилю педагогической деятельности;</a:t>
            </a:r>
          </a:p>
          <a:p>
            <a:r>
              <a:rPr lang="ru-RU" sz="2600" dirty="0" smtClean="0">
                <a:latin typeface="Times New Roman" pitchFamily="18" charset="0"/>
                <a:cs typeface="Times New Roman" pitchFamily="18" charset="0"/>
              </a:rPr>
              <a:t>е) результаты предыдущих аттестаций (в случае их проведения);</a:t>
            </a:r>
          </a:p>
          <a:p>
            <a:r>
              <a:rPr lang="ru-RU" sz="2600" dirty="0" smtClean="0">
                <a:latin typeface="Times New Roman" pitchFamily="18" charset="0"/>
                <a:cs typeface="Times New Roman" pitchFamily="18" charset="0"/>
              </a:rPr>
              <a:t>ж) мотивированная всесторонняя и объективная оценка профессиональных, деловых качеств, результатов профессиональной деятельности педагогического работника по выполнению трудовых обязанностей, возложенных на него трудовым договором.</a:t>
            </a:r>
          </a:p>
          <a:p>
            <a:endParaRPr lang="ru-RU" dirty="0"/>
          </a:p>
          <a:p>
            <a:endParaRPr lang="ru-RU" dirty="0"/>
          </a:p>
        </p:txBody>
      </p:sp>
    </p:spTree>
    <p:extLst>
      <p:ext uri="{BB962C8B-B14F-4D97-AF65-F5344CB8AC3E}">
        <p14:creationId xmlns:p14="http://schemas.microsoft.com/office/powerpoint/2010/main" val="3071920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188640"/>
            <a:ext cx="7550224" cy="1008112"/>
          </a:xfrm>
          <a:solidFill>
            <a:schemeClr val="accent1"/>
          </a:solidFill>
        </p:spPr>
        <p:txBody>
          <a:bodyPr/>
          <a:lstStyle/>
          <a:p>
            <a:pPr algn="ctr"/>
            <a:r>
              <a:rPr lang="ru-RU" sz="3600" dirty="0" smtClean="0">
                <a:solidFill>
                  <a:schemeClr val="bg1"/>
                </a:solidFill>
              </a:rPr>
              <a:t>Обязательная аттестация</a:t>
            </a:r>
            <a:endParaRPr lang="ru-RU" sz="3600" dirty="0">
              <a:solidFill>
                <a:schemeClr val="bg1"/>
              </a:solidFill>
            </a:endParaRPr>
          </a:p>
        </p:txBody>
      </p:sp>
      <p:sp>
        <p:nvSpPr>
          <p:cNvPr id="3" name="Содержимое 2"/>
          <p:cNvSpPr>
            <a:spLocks noGrp="1"/>
          </p:cNvSpPr>
          <p:nvPr>
            <p:ph sz="quarter" idx="13"/>
          </p:nvPr>
        </p:nvSpPr>
        <p:spPr>
          <a:xfrm>
            <a:off x="827584" y="1556792"/>
            <a:ext cx="7776864" cy="4680520"/>
          </a:xfrm>
        </p:spPr>
        <p:txBody>
          <a:bodyPr>
            <a:normAutofit/>
          </a:bodyPr>
          <a:lstStyle/>
          <a:p>
            <a:pPr algn="just"/>
            <a:r>
              <a:rPr lang="ru-RU" dirty="0" smtClean="0">
                <a:latin typeface="Times New Roman" pitchFamily="18" charset="0"/>
                <a:cs typeface="Times New Roman" pitchFamily="18" charset="0"/>
              </a:rPr>
              <a:t>Работодатель знакомит педагогического работника с представлением под роспись не позднее чем за 30 календарных дней до дня проведения аттестации. После ознакомления с представлением педагогический работник по желанию может представить в аттестационную комиссию организации дополнительные сведения, характеризующие его профессиональную деятельность за период с даты предыдущей аттестации (при первичной аттестации - с даты поступления на работу).</a:t>
            </a:r>
          </a:p>
          <a:p>
            <a:pPr algn="just"/>
            <a:r>
              <a:rPr lang="ru-RU" dirty="0" smtClean="0">
                <a:latin typeface="Times New Roman" pitchFamily="18" charset="0"/>
                <a:cs typeface="Times New Roman" pitchFamily="18" charset="0"/>
              </a:rPr>
              <a:t>При отказе педагогического работника от ознакомления с представлением составляется акт, который подписывается работодателем и лицами (не менее двух), в присутствии которых составлен акт.</a:t>
            </a:r>
          </a:p>
          <a:p>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96944" cy="1143000"/>
          </a:xfrm>
          <a:solidFill>
            <a:schemeClr val="accent1"/>
          </a:solidFill>
        </p:spPr>
        <p:txBody>
          <a:bodyPr/>
          <a:lstStyle/>
          <a:p>
            <a:r>
              <a:rPr lang="ru-RU" dirty="0">
                <a:solidFill>
                  <a:schemeClr val="bg1"/>
                </a:solidFill>
              </a:rPr>
              <a:t>Обязательная аттестация</a:t>
            </a:r>
          </a:p>
        </p:txBody>
      </p:sp>
      <p:sp>
        <p:nvSpPr>
          <p:cNvPr id="3" name="Объект 2"/>
          <p:cNvSpPr>
            <a:spLocks noGrp="1"/>
          </p:cNvSpPr>
          <p:nvPr>
            <p:ph sz="quarter" idx="13"/>
          </p:nvPr>
        </p:nvSpPr>
        <p:spPr>
          <a:xfrm>
            <a:off x="899592" y="1700808"/>
            <a:ext cx="7848872" cy="4896544"/>
          </a:xfrm>
        </p:spPr>
        <p:txBody>
          <a:bodyPr>
            <a:normAutofit fontScale="85000" lnSpcReduction="20000"/>
          </a:bodyPr>
          <a:lstStyle/>
          <a:p>
            <a:r>
              <a:rPr lang="ru-RU" b="1" dirty="0">
                <a:latin typeface="Times New Roman" pitchFamily="18" charset="0"/>
                <a:cs typeface="Times New Roman" pitchFamily="18" charset="0"/>
              </a:rPr>
              <a:t>Отказ от обязательной </a:t>
            </a:r>
            <a:r>
              <a:rPr lang="ru-RU" b="1" dirty="0" smtClean="0">
                <a:latin typeface="Times New Roman" pitchFamily="18" charset="0"/>
                <a:cs typeface="Times New Roman" pitchFamily="18" charset="0"/>
              </a:rPr>
              <a:t>аттестации</a:t>
            </a:r>
          </a:p>
          <a:p>
            <a:r>
              <a:rPr lang="ru-RU" b="1" dirty="0">
                <a:latin typeface="Times New Roman" pitchFamily="18" charset="0"/>
                <a:cs typeface="Times New Roman" pitchFamily="18" charset="0"/>
              </a:rPr>
              <a:t>Статья 21ТК РФ</a:t>
            </a:r>
          </a:p>
          <a:p>
            <a:pPr marL="45720" indent="0">
              <a:buNone/>
            </a:pPr>
            <a:r>
              <a:rPr lang="ru-RU" dirty="0">
                <a:latin typeface="Times New Roman" pitchFamily="18" charset="0"/>
                <a:cs typeface="Times New Roman" pitchFamily="18" charset="0"/>
              </a:rPr>
              <a:t>Работник </a:t>
            </a:r>
            <a:r>
              <a:rPr lang="ru-RU" dirty="0" err="1" smtClean="0">
                <a:latin typeface="Times New Roman" pitchFamily="18" charset="0"/>
                <a:cs typeface="Times New Roman" pitchFamily="18" charset="0"/>
              </a:rPr>
              <a:t>обязан:добросовестно</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исполнять свои трудовые обязанности, возложенные на него трудовым договором;</a:t>
            </a:r>
          </a:p>
          <a:p>
            <a:pPr marL="45720" indent="0">
              <a:buNone/>
            </a:pPr>
            <a:r>
              <a:rPr lang="ru-RU" dirty="0" smtClean="0">
                <a:latin typeface="Times New Roman" pitchFamily="18" charset="0"/>
                <a:cs typeface="Times New Roman" pitchFamily="18" charset="0"/>
              </a:rPr>
              <a:t>   соблюдать </a:t>
            </a:r>
            <a:r>
              <a:rPr lang="ru-RU" dirty="0">
                <a:latin typeface="Times New Roman" pitchFamily="18" charset="0"/>
                <a:cs typeface="Times New Roman" pitchFamily="18" charset="0"/>
              </a:rPr>
              <a:t>правила внутреннего трудового распорядка;</a:t>
            </a:r>
          </a:p>
          <a:p>
            <a:pPr marL="45720" indent="0">
              <a:buNone/>
            </a:pPr>
            <a:r>
              <a:rPr lang="ru-RU" dirty="0" smtClean="0">
                <a:latin typeface="Times New Roman" pitchFamily="18" charset="0"/>
                <a:cs typeface="Times New Roman" pitchFamily="18" charset="0"/>
              </a:rPr>
              <a:t>   соблюдать </a:t>
            </a:r>
            <a:r>
              <a:rPr lang="ru-RU" dirty="0">
                <a:latin typeface="Times New Roman" pitchFamily="18" charset="0"/>
                <a:cs typeface="Times New Roman" pitchFamily="18" charset="0"/>
              </a:rPr>
              <a:t>трудовую дисциплину;</a:t>
            </a:r>
          </a:p>
          <a:p>
            <a:pPr marL="45720" indent="0">
              <a:buNone/>
            </a:pPr>
            <a:r>
              <a:rPr lang="ru-RU" dirty="0" smtClean="0">
                <a:latin typeface="Times New Roman" pitchFamily="18" charset="0"/>
                <a:cs typeface="Times New Roman" pitchFamily="18" charset="0"/>
              </a:rPr>
              <a:t>    выполнять </a:t>
            </a:r>
            <a:r>
              <a:rPr lang="ru-RU" dirty="0">
                <a:latin typeface="Times New Roman" pitchFamily="18" charset="0"/>
                <a:cs typeface="Times New Roman" pitchFamily="18" charset="0"/>
              </a:rPr>
              <a:t>установленные нормы труда</a:t>
            </a:r>
          </a:p>
          <a:p>
            <a:r>
              <a:rPr lang="ru-RU" b="1" dirty="0">
                <a:latin typeface="Times New Roman" pitchFamily="18" charset="0"/>
                <a:cs typeface="Times New Roman" pitchFamily="18" charset="0"/>
              </a:rPr>
              <a:t>Статья 192 ТК РФ</a:t>
            </a:r>
          </a:p>
          <a:p>
            <a:r>
              <a:rPr lang="ru-RU" dirty="0">
                <a:latin typeface="Times New Roman" pitchFamily="18" charset="0"/>
                <a:cs typeface="Times New Roman" pitchFamily="18" charset="0"/>
              </a:rPr>
              <a:t>За совершение дисциплинарного проступка, то есть неисполнение или ненадлежащее исполнение работником по его вине возложенных на него трудовых обязанностей, работодатель имеет право применить следующие дисциплинарные взыскания:</a:t>
            </a:r>
          </a:p>
          <a:p>
            <a:r>
              <a:rPr lang="ru-RU" dirty="0">
                <a:latin typeface="Times New Roman" pitchFamily="18" charset="0"/>
                <a:cs typeface="Times New Roman" pitchFamily="18" charset="0"/>
              </a:rPr>
              <a:t>1) замечание;</a:t>
            </a:r>
          </a:p>
          <a:p>
            <a:r>
              <a:rPr lang="ru-RU" dirty="0">
                <a:latin typeface="Times New Roman" pitchFamily="18" charset="0"/>
                <a:cs typeface="Times New Roman" pitchFamily="18" charset="0"/>
              </a:rPr>
              <a:t>2) выговор;</a:t>
            </a:r>
          </a:p>
          <a:p>
            <a:r>
              <a:rPr lang="ru-RU" dirty="0">
                <a:latin typeface="Times New Roman" pitchFamily="18" charset="0"/>
                <a:cs typeface="Times New Roman" pitchFamily="18" charset="0"/>
              </a:rPr>
              <a:t>3) увольнение по соответствующим основаниям</a:t>
            </a:r>
          </a:p>
          <a:p>
            <a:endParaRPr lang="ru-RU" dirty="0"/>
          </a:p>
        </p:txBody>
      </p:sp>
    </p:spTree>
    <p:extLst>
      <p:ext uri="{BB962C8B-B14F-4D97-AF65-F5344CB8AC3E}">
        <p14:creationId xmlns:p14="http://schemas.microsoft.com/office/powerpoint/2010/main" val="22536999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776863" cy="1080120"/>
          </a:xfrm>
          <a:solidFill>
            <a:schemeClr val="accent1"/>
          </a:solidFill>
        </p:spPr>
        <p:txBody>
          <a:bodyPr/>
          <a:lstStyle/>
          <a:p>
            <a:pPr marL="0" indent="0">
              <a:buNone/>
            </a:pPr>
            <a:r>
              <a:rPr lang="ru-RU" dirty="0">
                <a:solidFill>
                  <a:schemeClr val="bg1"/>
                </a:solidFill>
              </a:rPr>
              <a:t>Обязательная аттестация</a:t>
            </a:r>
          </a:p>
        </p:txBody>
      </p:sp>
      <p:sp>
        <p:nvSpPr>
          <p:cNvPr id="3" name="Объект 2"/>
          <p:cNvSpPr>
            <a:spLocks noGrp="1"/>
          </p:cNvSpPr>
          <p:nvPr>
            <p:ph sz="quarter" idx="13"/>
          </p:nvPr>
        </p:nvSpPr>
        <p:spPr>
          <a:xfrm>
            <a:off x="899592" y="1844824"/>
            <a:ext cx="7776864" cy="5013176"/>
          </a:xfrm>
        </p:spPr>
        <p:txBody>
          <a:bodyPr>
            <a:normAutofit fontScale="85000" lnSpcReduction="20000"/>
          </a:bodyPr>
          <a:lstStyle/>
          <a:p>
            <a:r>
              <a:rPr lang="ru-RU" sz="2400" dirty="0">
                <a:latin typeface="Times New Roman" pitchFamily="18" charset="0"/>
                <a:cs typeface="Times New Roman" pitchFamily="18" charset="0"/>
              </a:rPr>
              <a:t>Аттестации не подлежат следующие педагогические работники:</a:t>
            </a:r>
          </a:p>
          <a:p>
            <a:r>
              <a:rPr lang="ru-RU" sz="2400" dirty="0">
                <a:latin typeface="Times New Roman" pitchFamily="18" charset="0"/>
                <a:cs typeface="Times New Roman" pitchFamily="18" charset="0"/>
              </a:rPr>
              <a:t>а) проработавшие в занимаемой должности менее двух лет в данной организации;</a:t>
            </a:r>
          </a:p>
          <a:p>
            <a:r>
              <a:rPr lang="ru-RU" sz="2400" dirty="0">
                <a:latin typeface="Times New Roman" pitchFamily="18" charset="0"/>
                <a:cs typeface="Times New Roman" pitchFamily="18" charset="0"/>
              </a:rPr>
              <a:t>б) беременные женщины; </a:t>
            </a:r>
          </a:p>
          <a:p>
            <a:r>
              <a:rPr lang="ru-RU" sz="2400" dirty="0">
                <a:latin typeface="Times New Roman" pitchFamily="18" charset="0"/>
                <a:cs typeface="Times New Roman" pitchFamily="18" charset="0"/>
              </a:rPr>
              <a:t>в) женщины, находящиеся в отпуске по беременности и родам; </a:t>
            </a:r>
          </a:p>
          <a:p>
            <a:r>
              <a:rPr lang="ru-RU" sz="2400" dirty="0">
                <a:latin typeface="Times New Roman" pitchFamily="18" charset="0"/>
                <a:cs typeface="Times New Roman" pitchFamily="18" charset="0"/>
              </a:rPr>
              <a:t>г) находящиеся в отпуске по уходу за ребенком до достижения им возраста трех лет;</a:t>
            </a:r>
          </a:p>
          <a:p>
            <a:r>
              <a:rPr lang="ru-RU" sz="2400" dirty="0">
                <a:latin typeface="Times New Roman" pitchFamily="18" charset="0"/>
                <a:cs typeface="Times New Roman" pitchFamily="18" charset="0"/>
              </a:rPr>
              <a:t>д) отсутствовавшие на рабочем месте более четырех месяцев подряд в связи с заболеванием.</a:t>
            </a:r>
          </a:p>
          <a:p>
            <a:r>
              <a:rPr lang="ru-RU" sz="2400" dirty="0">
                <a:latin typeface="Times New Roman" pitchFamily="18" charset="0"/>
                <a:cs typeface="Times New Roman" pitchFamily="18" charset="0"/>
              </a:rPr>
              <a:t>Аттестация педагогических работников, предусмотренных подпунктами «в» и «г» пункта 24 данного Порядка, возможна не ранее чем через два года после их выхода из указанных отпусков.</a:t>
            </a:r>
          </a:p>
          <a:p>
            <a:r>
              <a:rPr lang="ru-RU" sz="2400" dirty="0">
                <a:latin typeface="Times New Roman" pitchFamily="18" charset="0"/>
                <a:cs typeface="Times New Roman" pitchFamily="18" charset="0"/>
              </a:rPr>
              <a:t>Аттестация педагогических работников, предусмотренных подпунктами «д» пункта 24 данного Порядка, возможна не ранее чем через год после их выхода на работу.</a:t>
            </a:r>
          </a:p>
          <a:p>
            <a:pPr>
              <a:buNone/>
            </a:pPr>
            <a:r>
              <a:rPr lang="ru-RU" sz="2400" dirty="0">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810154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143000"/>
          </a:xfrm>
          <a:solidFill>
            <a:schemeClr val="accent1"/>
          </a:solidFill>
        </p:spPr>
        <p:txBody>
          <a:bodyPr/>
          <a:lstStyle/>
          <a:p>
            <a:r>
              <a:rPr lang="ru-RU" dirty="0">
                <a:solidFill>
                  <a:schemeClr val="bg1"/>
                </a:solidFill>
              </a:rPr>
              <a:t>Обязательная аттестация</a:t>
            </a:r>
          </a:p>
        </p:txBody>
      </p:sp>
      <p:sp>
        <p:nvSpPr>
          <p:cNvPr id="3" name="Объект 2"/>
          <p:cNvSpPr>
            <a:spLocks noGrp="1"/>
          </p:cNvSpPr>
          <p:nvPr>
            <p:ph sz="quarter" idx="13"/>
          </p:nvPr>
        </p:nvSpPr>
        <p:spPr>
          <a:xfrm>
            <a:off x="251520" y="1556792"/>
            <a:ext cx="8892480" cy="5301208"/>
          </a:xfrm>
        </p:spPr>
        <p:txBody>
          <a:bodyPr>
            <a:noAutofit/>
          </a:bodyPr>
          <a:lstStyle/>
          <a:p>
            <a:r>
              <a:rPr lang="ru-RU" sz="1800" dirty="0" smtClean="0">
                <a:latin typeface="Times New Roman" pitchFamily="18" charset="0"/>
                <a:cs typeface="Times New Roman" pitchFamily="18" charset="0"/>
              </a:rPr>
              <a:t>Аттестационная комиссия организации рассматривает представление, дополнительные сведения, представленные самим педагогическим работником, характеризующие его профессиональную деятельность (в случае их представления).</a:t>
            </a:r>
          </a:p>
          <a:p>
            <a:pPr>
              <a:buNone/>
            </a:pPr>
            <a:r>
              <a:rPr lang="ru-RU" sz="1800" dirty="0" smtClean="0">
                <a:latin typeface="Times New Roman" pitchFamily="18" charset="0"/>
                <a:cs typeface="Times New Roman" pitchFamily="18" charset="0"/>
              </a:rPr>
              <a:t> По результатам аттестации педагогического работника аттестационная комиссия организации принимает одно из следующих решений:</a:t>
            </a:r>
          </a:p>
          <a:p>
            <a:r>
              <a:rPr lang="ru-RU" sz="1800" b="1" dirty="0" smtClean="0">
                <a:latin typeface="Times New Roman" pitchFamily="18" charset="0"/>
                <a:cs typeface="Times New Roman" pitchFamily="18" charset="0"/>
              </a:rPr>
              <a:t>соответствует занимаемой должности (указывается должность педагогического работника);</a:t>
            </a:r>
          </a:p>
          <a:p>
            <a:r>
              <a:rPr lang="ru-RU" sz="1800" b="1" dirty="0" smtClean="0">
                <a:latin typeface="Times New Roman" pitchFamily="18" charset="0"/>
                <a:cs typeface="Times New Roman" pitchFamily="18" charset="0"/>
              </a:rPr>
              <a:t>не соответствует занимаемой должности (указывается должность педагогического работника).</a:t>
            </a:r>
          </a:p>
          <a:p>
            <a:r>
              <a:rPr lang="ru-RU" sz="1800" dirty="0" smtClean="0">
                <a:latin typeface="Times New Roman" pitchFamily="18" charset="0"/>
                <a:cs typeface="Times New Roman" pitchFamily="18" charset="0"/>
              </a:rPr>
              <a:t> Решение принимается аттестационной комиссией организации в отсутствие аттестуемого педагогического работника открытым голосованием большинством голосов членов аттестационной комиссии организации, присутствующих на заседании.</a:t>
            </a:r>
          </a:p>
          <a:p>
            <a:r>
              <a:rPr lang="ru-RU" sz="1800" dirty="0" smtClean="0">
                <a:latin typeface="Times New Roman" pitchFamily="18" charset="0"/>
                <a:cs typeface="Times New Roman" pitchFamily="18" charset="0"/>
              </a:rPr>
              <a:t>В случаях, когда не менее половины членов аттестационной комиссии организации, присутствующих на заседании, проголосовали за решение о соответствии работника занимаемой должности, педагогический работник признается соответствующим занимаемой должности.</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8792777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143000"/>
          </a:xfrm>
          <a:solidFill>
            <a:schemeClr val="accent1"/>
          </a:solidFill>
        </p:spPr>
        <p:txBody>
          <a:bodyPr/>
          <a:lstStyle/>
          <a:p>
            <a:r>
              <a:rPr lang="ru-RU" dirty="0">
                <a:solidFill>
                  <a:schemeClr val="bg1"/>
                </a:solidFill>
              </a:rPr>
              <a:t>Обязательная аттестация</a:t>
            </a:r>
          </a:p>
        </p:txBody>
      </p:sp>
      <p:sp>
        <p:nvSpPr>
          <p:cNvPr id="3" name="Объект 2"/>
          <p:cNvSpPr>
            <a:spLocks noGrp="1"/>
          </p:cNvSpPr>
          <p:nvPr>
            <p:ph sz="quarter" idx="13"/>
          </p:nvPr>
        </p:nvSpPr>
        <p:spPr>
          <a:xfrm>
            <a:off x="251520" y="1556792"/>
            <a:ext cx="8892480" cy="5301208"/>
          </a:xfrm>
        </p:spPr>
        <p:txBody>
          <a:bodyPr>
            <a:noAutofit/>
          </a:bodyPr>
          <a:lstStyle/>
          <a:p>
            <a:r>
              <a:rPr lang="ru-RU" sz="1800" dirty="0" smtClean="0">
                <a:latin typeface="Times New Roman" pitchFamily="18" charset="0"/>
                <a:cs typeface="Times New Roman" pitchFamily="18" charset="0"/>
              </a:rPr>
              <a:t>Результаты аттестации педагогических работников заносятся в протокол, подписываемый председателем, заместителем председателя, секретарем и членами аттестационной комиссии организации, присутствовавшими на заседании, который хранится с представлениями, дополнительными сведениями, представленными самими педагогическими работниками, характеризующими их профессиональную деятельность (в случае их наличия), у работодателя.</a:t>
            </a:r>
          </a:p>
          <a:p>
            <a:r>
              <a:rPr lang="ru-RU" sz="1800" dirty="0" smtClean="0">
                <a:latin typeface="Times New Roman" pitchFamily="18" charset="0"/>
                <a:cs typeface="Times New Roman" pitchFamily="18" charset="0"/>
              </a:rPr>
              <a:t> На педагогического работника, прошедшего аттестацию, не позднее двух рабочих дней со дня ее проведения секретарем аттестационной комиссии организации составляется выписка из протокола, содержащая сведения о фамилии, имени, отчестве (при наличии) аттестуемого, наименовании его должности, дате заседания аттестационной комиссии организации, результатах голосования, о принятом аттестационной комиссией организации решении. Работодатель знакомит педагогического работника с выпиской из протокола под роспись в течение трех рабочих дней после ее составления. </a:t>
            </a:r>
          </a:p>
          <a:p>
            <a:r>
              <a:rPr lang="ru-RU" sz="1800" b="1" dirty="0" smtClean="0">
                <a:latin typeface="Times New Roman" pitchFamily="18" charset="0"/>
                <a:cs typeface="Times New Roman" pitchFamily="18" charset="0"/>
              </a:rPr>
              <a:t>Выписка из протокола хранится в личном деле педагогического работника.</a:t>
            </a: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8792777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776864" cy="864096"/>
          </a:xfrm>
          <a:solidFill>
            <a:schemeClr val="bg2">
              <a:lumMod val="50000"/>
            </a:schemeClr>
          </a:solidFill>
        </p:spPr>
        <p:txBody>
          <a:bodyPr/>
          <a:lstStyle/>
          <a:p>
            <a:pPr marL="0" indent="0">
              <a:buNone/>
            </a:pPr>
            <a:r>
              <a:rPr lang="ru-RU" dirty="0">
                <a:solidFill>
                  <a:prstClr val="white"/>
                </a:solidFill>
              </a:rPr>
              <a:t>Обязательная аттестация</a:t>
            </a:r>
            <a:endParaRPr lang="ru-RU" dirty="0"/>
          </a:p>
        </p:txBody>
      </p:sp>
      <p:sp>
        <p:nvSpPr>
          <p:cNvPr id="4" name="Объект 3"/>
          <p:cNvSpPr>
            <a:spLocks noGrp="1"/>
          </p:cNvSpPr>
          <p:nvPr>
            <p:ph sz="quarter" idx="13"/>
          </p:nvPr>
        </p:nvSpPr>
        <p:spPr>
          <a:xfrm>
            <a:off x="323528" y="1268760"/>
            <a:ext cx="8424936" cy="5400600"/>
          </a:xfrm>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Порядком аттестации обусловлено требованиями части третьей  ст. 82 ТК РФ  в целях защиты прав педагогических работников, так как результаты аттестации могут послужить основанием для увольнения работников в соответствии с пунктом 3 части 1 статьи 81 ТК РФ.</a:t>
            </a:r>
          </a:p>
          <a:p>
            <a:pPr algn="just"/>
            <a:r>
              <a:rPr lang="ru-RU" dirty="0">
                <a:latin typeface="Times New Roman" panose="02020603050405020304" pitchFamily="18" charset="0"/>
                <a:cs typeface="Times New Roman" panose="02020603050405020304" pitchFamily="18" charset="0"/>
              </a:rPr>
              <a:t>Следует при этом учесть, что увольнение по данному основанию не является обязательным, но допускается, если невозможно перевести педагогического работника с его письменного согласия на другую имеющуюся у работодателя работу (как вакантную должность или работу, соответствующую квалификации работника, так и вакантную нижестоящую должность или нижеоплачиваемую работу), которую работник может выполнять с учетом его состояния здоровья (</a:t>
            </a:r>
            <a:r>
              <a:rPr lang="ru-RU" dirty="0">
                <a:latin typeface="Times New Roman" panose="02020603050405020304" pitchFamily="18" charset="0"/>
                <a:cs typeface="Times New Roman" panose="02020603050405020304" pitchFamily="18" charset="0"/>
                <a:hlinkClick r:id="rId2"/>
              </a:rPr>
              <a:t>часть 3 статьи 81</a:t>
            </a:r>
            <a:r>
              <a:rPr lang="ru-RU" dirty="0">
                <a:latin typeface="Times New Roman" panose="02020603050405020304" pitchFamily="18" charset="0"/>
                <a:cs typeface="Times New Roman" panose="02020603050405020304" pitchFamily="18" charset="0"/>
              </a:rPr>
              <a:t> ТК РФ</a:t>
            </a:r>
            <a:r>
              <a:rPr lang="ru-RU" dirty="0" smtClean="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Кроме того, не допускается увольнение по данному основанию (т.е. в соответствии с </a:t>
            </a:r>
            <a:r>
              <a:rPr lang="ru-RU" dirty="0">
                <a:latin typeface="Times New Roman" panose="02020603050405020304" pitchFamily="18" charset="0"/>
                <a:cs typeface="Times New Roman" panose="02020603050405020304" pitchFamily="18" charset="0"/>
                <a:hlinkClick r:id="rId2"/>
              </a:rPr>
              <a:t>частью 3 статьи 81</a:t>
            </a:r>
            <a:r>
              <a:rPr lang="ru-RU" dirty="0">
                <a:latin typeface="Times New Roman" panose="02020603050405020304" pitchFamily="18" charset="0"/>
                <a:cs typeface="Times New Roman" panose="02020603050405020304" pitchFamily="18" charset="0"/>
              </a:rPr>
              <a:t> ТК РФ) педагогических работников из числа лиц, указанных в части четвертой статьи 261 ТК РФ (к примеру, женщины, имеющей ребенка-инвалида в возрасте до 18 лет или малолетнего ребенка до 14 лет и в ряде других случаев). </a:t>
            </a: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27210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1143000"/>
          </a:xfrm>
          <a:solidFill>
            <a:schemeClr val="accent1"/>
          </a:solidFill>
        </p:spPr>
        <p:txBody>
          <a:bodyPr/>
          <a:lstStyle/>
          <a:p>
            <a:r>
              <a:rPr lang="ru-RU" dirty="0">
                <a:solidFill>
                  <a:schemeClr val="bg1"/>
                </a:solidFill>
              </a:rPr>
              <a:t>Обязательная аттестация</a:t>
            </a:r>
          </a:p>
        </p:txBody>
      </p:sp>
      <p:sp>
        <p:nvSpPr>
          <p:cNvPr id="3" name="Объект 2"/>
          <p:cNvSpPr>
            <a:spLocks noGrp="1"/>
          </p:cNvSpPr>
          <p:nvPr>
            <p:ph sz="quarter" idx="13"/>
          </p:nvPr>
        </p:nvSpPr>
        <p:spPr>
          <a:xfrm>
            <a:off x="251520" y="1556792"/>
            <a:ext cx="8640960" cy="5301208"/>
          </a:xfrm>
        </p:spPr>
        <p:txBody>
          <a:bodyPr>
            <a:noAutofit/>
          </a:bodyPr>
          <a:lstStyle/>
          <a:p>
            <a:pPr algn="just"/>
            <a:r>
              <a:rPr lang="ru-RU" sz="2400" dirty="0" smtClean="0">
                <a:latin typeface="Times New Roman" pitchFamily="18" charset="0"/>
                <a:cs typeface="Times New Roman" pitchFamily="18" charset="0"/>
              </a:rPr>
              <a:t>Аттестационные комиссии организаций дают рекомендации работодателю о возможности назначения на соответствующие должности педагогических работников лиц, не имеющих специальной подготовки или стажа работы, установленных в разделе "Требования к квалификации" раздела "Квалификационные характеристики должностей работников образования" Единого квалификационного справочника должностей руководителей, специалистов и служащих &lt;1&gt; и (или) профессиональными стандартами, но обладающих достаточным практическим опытом и компетентностью, выполняющих качественно и в полном объеме возложенные на них должностные обязанности.</a:t>
            </a: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8792777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92696"/>
            <a:ext cx="820891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56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4089774"/>
          </a:xfrm>
          <a:prstGeom prst="rect">
            <a:avLst/>
          </a:prstGeom>
        </p:spPr>
        <p:txBody>
          <a:bodyPr wrap="square">
            <a:spAutoFit/>
          </a:bodyPr>
          <a:lstStyle/>
          <a:p>
            <a:pPr algn="just" eaLnBrk="0" hangingPunct="0">
              <a:lnSpc>
                <a:spcPct val="114000"/>
              </a:lnSpc>
            </a:pPr>
            <a:r>
              <a:rPr lang="ru-RU" sz="2800" b="1" dirty="0" smtClean="0">
                <a:solidFill>
                  <a:srgbClr val="C00000"/>
                </a:solidFill>
                <a:latin typeface="Times New Roman" pitchFamily="18" charset="0"/>
                <a:ea typeface="Calibri" pitchFamily="34" charset="0"/>
                <a:cs typeface="Times New Roman" pitchFamily="18" charset="0"/>
              </a:rPr>
              <a:t>Новый закон </a:t>
            </a:r>
            <a:r>
              <a:rPr lang="ru-RU" sz="2800" b="1" dirty="0" smtClean="0">
                <a:solidFill>
                  <a:srgbClr val="C00000"/>
                </a:solidFill>
                <a:latin typeface="Times New Roman" pitchFamily="18" charset="0"/>
                <a:ea typeface="Times New Roman" pitchFamily="18" charset="0"/>
                <a:cs typeface="Times New Roman" pitchFamily="18" charset="0"/>
              </a:rPr>
              <a:t>«</a:t>
            </a:r>
            <a:r>
              <a:rPr lang="ru-RU" sz="2800" b="1" i="1" dirty="0" smtClean="0">
                <a:solidFill>
                  <a:srgbClr val="C00000"/>
                </a:solidFill>
                <a:latin typeface="Times New Roman" pitchFamily="18" charset="0"/>
                <a:ea typeface="Times New Roman" pitchFamily="18" charset="0"/>
                <a:cs typeface="Times New Roman" pitchFamily="18" charset="0"/>
              </a:rPr>
              <a:t>Об образовании в Российской Федерации</a:t>
            </a:r>
            <a:r>
              <a:rPr lang="ru-RU" sz="2800" b="1" dirty="0" smtClean="0">
                <a:solidFill>
                  <a:srgbClr val="C00000"/>
                </a:solidFill>
                <a:latin typeface="Times New Roman" pitchFamily="18" charset="0"/>
                <a:ea typeface="Times New Roman" pitchFamily="18" charset="0"/>
                <a:cs typeface="Times New Roman" pitchFamily="18" charset="0"/>
              </a:rPr>
              <a:t>» заменит 2 базовых закона, принятых в 90-х гг.:</a:t>
            </a:r>
          </a:p>
          <a:p>
            <a:pPr algn="just" eaLnBrk="0" hangingPunct="0">
              <a:lnSpc>
                <a:spcPct val="150000"/>
              </a:lnSpc>
            </a:pPr>
            <a:r>
              <a:rPr lang="ru-RU" sz="2800" b="1" dirty="0" smtClean="0">
                <a:solidFill>
                  <a:srgbClr val="7030A0"/>
                </a:solidFill>
                <a:latin typeface="Times New Roman" pitchFamily="18" charset="0"/>
                <a:ea typeface="Times New Roman" pitchFamily="18" charset="0"/>
                <a:cs typeface="Times New Roman" pitchFamily="18" charset="0"/>
              </a:rPr>
              <a:t>  Закон РФ «Об образовании» №3266-1 от  10.07.92 г.;</a:t>
            </a:r>
          </a:p>
          <a:p>
            <a:pPr algn="just" eaLnBrk="0" hangingPunct="0">
              <a:spcBef>
                <a:spcPts val="1200"/>
              </a:spcBef>
            </a:pPr>
            <a:r>
              <a:rPr lang="ru-RU" sz="2800" b="1" dirty="0" smtClean="0">
                <a:solidFill>
                  <a:srgbClr val="7030A0"/>
                </a:solidFill>
                <a:latin typeface="Times New Roman" pitchFamily="18" charset="0"/>
                <a:ea typeface="Times New Roman" pitchFamily="18" charset="0"/>
                <a:cs typeface="Times New Roman" pitchFamily="18" charset="0"/>
              </a:rPr>
              <a:t>  Федеральный закон «О высшем и послевузовском профессиональном образовании» № 125-ФЗ от 22.08.96 г.</a:t>
            </a:r>
          </a:p>
          <a:p>
            <a:pPr algn="just" eaLnBrk="0" hangingPunct="0"/>
            <a:endParaRPr lang="ru-RU" sz="2800" b="1" dirty="0" smtClean="0">
              <a:solidFill>
                <a:srgbClr val="393838"/>
              </a:solidFill>
              <a:latin typeface="Calibri" pitchFamily="34" charset="0"/>
              <a:ea typeface="Calibri" pitchFamily="34" charset="0"/>
              <a:cs typeface="Calibri" pitchFamily="34" charset="0"/>
            </a:endParaRPr>
          </a:p>
        </p:txBody>
      </p:sp>
      <p:sp>
        <p:nvSpPr>
          <p:cNvPr id="3" name="Пятиугольник 2"/>
          <p:cNvSpPr/>
          <p:nvPr/>
        </p:nvSpPr>
        <p:spPr>
          <a:xfrm>
            <a:off x="179512" y="1988840"/>
            <a:ext cx="288032" cy="216024"/>
          </a:xfrm>
          <a:prstGeom prst="homePlate">
            <a:avLst/>
          </a:prstGeom>
          <a:solidFill>
            <a:srgbClr val="F46F0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46F0C"/>
              </a:solidFill>
            </a:endParaRPr>
          </a:p>
        </p:txBody>
      </p:sp>
      <p:sp>
        <p:nvSpPr>
          <p:cNvPr id="4" name="Пятиугольник 3"/>
          <p:cNvSpPr/>
          <p:nvPr/>
        </p:nvSpPr>
        <p:spPr>
          <a:xfrm>
            <a:off x="179512" y="2636912"/>
            <a:ext cx="288032" cy="216024"/>
          </a:xfrm>
          <a:prstGeom prst="homePlate">
            <a:avLst/>
          </a:prstGeom>
          <a:solidFill>
            <a:srgbClr val="F46F0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46F0C"/>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23528" y="404664"/>
            <a:ext cx="8496944" cy="5688632"/>
          </a:xfrm>
        </p:spPr>
        <p:txBody>
          <a:bodyPr>
            <a:normAutofit fontScale="85000" lnSpcReduction="20000"/>
          </a:bodyPr>
          <a:lstStyle/>
          <a:p>
            <a:r>
              <a:rPr lang="ru-RU" dirty="0"/>
              <a:t>Требования со стороны надзорных органов о прекращении трудового договора по пункту 11 части 1 статьи 77 ТК РФ, то есть по причине отсутствия документа об образовании (квалификации), если направление подготовки не </a:t>
            </a:r>
            <a:r>
              <a:rPr lang="ru-RU" dirty="0" smtClean="0"/>
              <a:t>соответствует выполняемой </a:t>
            </a:r>
            <a:r>
              <a:rPr lang="ru-RU" dirty="0"/>
              <a:t>работе, нельзя считать правомерными в случаях, когда педагогические работники были приняты на работу до вступления в силу приказа </a:t>
            </a:r>
            <a:r>
              <a:rPr lang="ru-RU" dirty="0" err="1"/>
              <a:t>Минздравсоцразвития</a:t>
            </a:r>
            <a:r>
              <a:rPr lang="ru-RU" dirty="0"/>
              <a:t> России от 26 августа 2010 г. № 761н, утвердившего квалификационные характеристики, содержащие для педагогических работников требования к направлению подготовки по полученному образованию, либо позднее, но с соблюдением процедуры, предусмотренной пунктом 9 раздела «Основные положения» квалификационных характеристик должностей работников образования.</a:t>
            </a:r>
          </a:p>
          <a:p>
            <a:r>
              <a:rPr lang="ru-RU" dirty="0"/>
              <a:t>Указанный приказ вступил в силу 31 октября 2010 г. и обратной силы не имеет. Ранее к квалификации педагогических работников требования к направлению подготовки, то есть к профилю полученного образования, не предъявлялись.</a:t>
            </a:r>
          </a:p>
          <a:p>
            <a:r>
              <a:rPr lang="ru-RU" dirty="0"/>
              <a:t>Необходимо также учитывать, что основания для прекращения трудового договора по пункту 11 части 1 статьи 77 ТК РФ (в связи с нарушением правил заключения трудового договора) применяются в случае, если это нарушение исключает возможность продолжения работы.</a:t>
            </a:r>
          </a:p>
        </p:txBody>
      </p:sp>
    </p:spTree>
    <p:extLst>
      <p:ext uri="{BB962C8B-B14F-4D97-AF65-F5344CB8AC3E}">
        <p14:creationId xmlns:p14="http://schemas.microsoft.com/office/powerpoint/2010/main" val="26123149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23528" y="404664"/>
            <a:ext cx="8424936" cy="5976664"/>
          </a:xfrm>
        </p:spPr>
        <p:txBody>
          <a:bodyPr>
            <a:normAutofit fontScale="92500"/>
          </a:bodyPr>
          <a:lstStyle/>
          <a:p>
            <a:r>
              <a:rPr lang="ru-RU" dirty="0"/>
              <a:t>Кроме того, наличие положений, содержащихся в пункте 9 раздела «Общие положения» квалификационных характеристик должностей работников образования и пункте 23 Порядка аттестации, не только не исключает возможность продолжения работы педагогическими работниками, обладающими практическим опытом и компетентностью, принятыми на соответствующие должности до вступления в силу приказа </a:t>
            </a:r>
            <a:r>
              <a:rPr lang="ru-RU" dirty="0" err="1"/>
              <a:t>Минздравсоцразвития</a:t>
            </a:r>
            <a:r>
              <a:rPr lang="ru-RU" dirty="0"/>
              <a:t> России от 26 августа 2010 г. № 761н, но и сохраняет такую возможность в настоящее время.</a:t>
            </a:r>
          </a:p>
          <a:p>
            <a:r>
              <a:rPr lang="ru-RU" dirty="0"/>
              <a:t>Необходимо также иметь в виду, что указанные в квалификационных характеристиках должностей работников образования  направления подготовки «Образование и педагогика», следует применять с учетом соответствия направлений подготовки высшего образования - </a:t>
            </a:r>
            <a:r>
              <a:rPr lang="ru-RU" dirty="0" err="1"/>
              <a:t>бакалавриата</a:t>
            </a:r>
            <a:r>
              <a:rPr lang="ru-RU" dirty="0"/>
              <a:t>, направлений подготовки высшего образования - магистратуры, специальностей высшего образования - </a:t>
            </a:r>
            <a:r>
              <a:rPr lang="ru-RU" dirty="0" err="1"/>
              <a:t>специалитета,установленных</a:t>
            </a:r>
            <a:r>
              <a:rPr lang="ru-RU" dirty="0"/>
              <a:t> приказом Министерства образования и науки Российской Федерации от 18 ноября 2013 г. № 1245 .</a:t>
            </a:r>
          </a:p>
        </p:txBody>
      </p:sp>
    </p:spTree>
    <p:extLst>
      <p:ext uri="{BB962C8B-B14F-4D97-AF65-F5344CB8AC3E}">
        <p14:creationId xmlns:p14="http://schemas.microsoft.com/office/powerpoint/2010/main" val="12866873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848" y="332656"/>
            <a:ext cx="7838256" cy="936104"/>
          </a:xfrm>
          <a:solidFill>
            <a:schemeClr val="accent1"/>
          </a:solidFill>
        </p:spPr>
        <p:txBody>
          <a:bodyPr/>
          <a:lstStyle/>
          <a:p>
            <a:pPr marL="0" indent="0">
              <a:buNone/>
            </a:pPr>
            <a:r>
              <a:rPr lang="ru-RU" dirty="0">
                <a:solidFill>
                  <a:schemeClr val="bg1"/>
                </a:solidFill>
              </a:rPr>
              <a:t>Добровольная аттестация</a:t>
            </a:r>
          </a:p>
        </p:txBody>
      </p:sp>
      <p:sp>
        <p:nvSpPr>
          <p:cNvPr id="3" name="Объект 2"/>
          <p:cNvSpPr>
            <a:spLocks noGrp="1"/>
          </p:cNvSpPr>
          <p:nvPr>
            <p:ph sz="quarter" idx="13"/>
          </p:nvPr>
        </p:nvSpPr>
        <p:spPr>
          <a:xfrm>
            <a:off x="539552" y="1556792"/>
            <a:ext cx="7920880" cy="4896544"/>
          </a:xfrm>
        </p:spPr>
        <p:txBody>
          <a:bodyPr/>
          <a:lstStyle/>
          <a:p>
            <a:r>
              <a:rPr lang="ru-RU" dirty="0">
                <a:latin typeface="Times New Roman" pitchFamily="18" charset="0"/>
                <a:cs typeface="Times New Roman" pitchFamily="18" charset="0"/>
              </a:rPr>
              <a:t>Аттестация педагогического работника для установления соответствия уровня его квалификации требованиям, предъявляемым к первой или высшей квалификационным категориям, проводится на основании заявления педагогического работника. </a:t>
            </a:r>
            <a:r>
              <a:rPr lang="ru-RU" dirty="0"/>
              <a:t/>
            </a:r>
            <a:br>
              <a:rPr lang="ru-RU" dirty="0"/>
            </a:br>
            <a:endParaRPr lang="ru-RU" dirty="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335204"/>
            <a:ext cx="3168352" cy="36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8855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776864" cy="1143000"/>
          </a:xfrm>
          <a:solidFill>
            <a:schemeClr val="accent1"/>
          </a:solidFill>
        </p:spPr>
        <p:txBody>
          <a:bodyPr/>
          <a:lstStyle/>
          <a:p>
            <a:pPr marL="0" indent="0">
              <a:buNone/>
            </a:pPr>
            <a:r>
              <a:rPr lang="ru-RU" dirty="0">
                <a:solidFill>
                  <a:schemeClr val="bg1"/>
                </a:solidFill>
              </a:rPr>
              <a:t>Добровольная аттестация</a:t>
            </a:r>
          </a:p>
        </p:txBody>
      </p:sp>
      <p:sp>
        <p:nvSpPr>
          <p:cNvPr id="3" name="Объект 2"/>
          <p:cNvSpPr>
            <a:spLocks noGrp="1"/>
          </p:cNvSpPr>
          <p:nvPr>
            <p:ph sz="quarter" idx="13"/>
          </p:nvPr>
        </p:nvSpPr>
        <p:spPr>
          <a:xfrm>
            <a:off x="395536" y="1628800"/>
            <a:ext cx="8748464" cy="4752528"/>
          </a:xfrm>
        </p:spPr>
        <p:txBody>
          <a:bodyPr>
            <a:normAutofit fontScale="70000" lnSpcReduction="20000"/>
          </a:bodyPr>
          <a:lstStyle/>
          <a:p>
            <a:r>
              <a:rPr lang="ru-RU" dirty="0" smtClean="0">
                <a:latin typeface="Times New Roman" pitchFamily="18" charset="0"/>
                <a:cs typeface="Times New Roman" pitchFamily="18" charset="0"/>
              </a:rPr>
              <a:t>В заявлении о проведении аттестации педагогические работники указывают квалификационные категории и должности, по которым они желают пройти аттестацию.</a:t>
            </a:r>
          </a:p>
          <a:p>
            <a:r>
              <a:rPr lang="ru-RU" dirty="0" smtClean="0">
                <a:latin typeface="Times New Roman" pitchFamily="18" charset="0"/>
                <a:cs typeface="Times New Roman" pitchFamily="18" charset="0"/>
              </a:rPr>
              <a:t>Заявления о проведении аттестации подаются педагогическими работниками независимо от продолжительности работы в организации, в том числе в период нахождения в отпуске по уходу за ребенком.</a:t>
            </a:r>
          </a:p>
          <a:p>
            <a:r>
              <a:rPr lang="ru-RU" dirty="0" smtClean="0">
                <a:latin typeface="Times New Roman" pitchFamily="18" charset="0"/>
                <a:cs typeface="Times New Roman" pitchFamily="18" charset="0"/>
              </a:rPr>
              <a:t> Заявления о проведении аттестации в целях установления высшей квалификационной категории по должности, по которой аттестация будет проводиться впервые, подаются педагогическими работниками не ранее чем через два года после установления по этой должности первой квалификационной категории.</a:t>
            </a:r>
          </a:p>
          <a:p>
            <a:r>
              <a:rPr lang="ru-RU" dirty="0" smtClean="0">
                <a:latin typeface="Times New Roman" pitchFamily="18" charset="0"/>
                <a:cs typeface="Times New Roman" pitchFamily="18" charset="0"/>
              </a:rPr>
              <a:t> Истечение срока действия высшей квалификационной категории не ограничивает право педагогического работника 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a:t>
            </a:r>
          </a:p>
          <a:p>
            <a:r>
              <a:rPr lang="ru-RU" dirty="0" smtClean="0">
                <a:latin typeface="Times New Roman" pitchFamily="18" charset="0"/>
                <a:cs typeface="Times New Roman" pitchFamily="18" charset="0"/>
              </a:rPr>
              <a:t> Заявления педагогических работников о проведении аттестации рассматриваются аттестационными комиссиями в срок не более 30 календарных дней со дня их получения, в течение которого:</a:t>
            </a:r>
          </a:p>
          <a:p>
            <a:r>
              <a:rPr lang="ru-RU" dirty="0" smtClean="0">
                <a:latin typeface="Times New Roman" pitchFamily="18" charset="0"/>
                <a:cs typeface="Times New Roman" pitchFamily="18" charset="0"/>
              </a:rPr>
              <a:t>а) определяется конкретный срок проведения аттестации для каждого педагогического работника индивидуально с учетом срока действия ранее установленной квалификационной категории;</a:t>
            </a:r>
          </a:p>
          <a:p>
            <a:r>
              <a:rPr lang="ru-RU" dirty="0" smtClean="0">
                <a:latin typeface="Times New Roman" pitchFamily="18" charset="0"/>
                <a:cs typeface="Times New Roman" pitchFamily="18" charset="0"/>
              </a:rPr>
              <a:t>б) осуществляется письменное уведомление педагогических работников о сроке и месте проведения их аттестации.</a:t>
            </a:r>
          </a:p>
          <a:p>
            <a:r>
              <a:rPr lang="ru-RU" dirty="0" smtClean="0">
                <a:latin typeface="Times New Roman" pitchFamily="18" charset="0"/>
                <a:cs typeface="Times New Roman" pitchFamily="18" charset="0"/>
              </a:rPr>
              <a:t>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089772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62068" y="476673"/>
            <a:ext cx="8370371"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32856"/>
            <a:ext cx="842493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0853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1"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59" y="1052736"/>
            <a:ext cx="8280919"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95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3869"/>
            <a:ext cx="7704855" cy="668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9142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784887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860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Объект 4"/>
          <p:cNvSpPr>
            <a:spLocks noGrp="1"/>
          </p:cNvSpPr>
          <p:nvPr>
            <p:ph sz="quarter" idx="13"/>
          </p:nvPr>
        </p:nvSpPr>
        <p:spPr>
          <a:xfrm>
            <a:off x="611560" y="476672"/>
            <a:ext cx="8280920" cy="5976664"/>
          </a:xfrm>
        </p:spPr>
        <p:txBody>
          <a:bodyPr>
            <a:normAutofit fontScale="77500" lnSpcReduction="20000"/>
          </a:bodyPr>
          <a:lstStyle/>
          <a:p>
            <a:r>
              <a:rPr lang="ru-RU" dirty="0"/>
              <a:t>В соответствии с пунктом 27 Порядка аттестации аттестация педагогических работников проводится на основании их заявлений.</a:t>
            </a:r>
          </a:p>
          <a:p>
            <a:r>
              <a:rPr lang="ru-RU" dirty="0"/>
              <a:t>Поскольку согласно пункту 28 Порядка аттестации педагогические работники в заявлении указывают квалификационную категорию, на которую они претендуют, аттестационная комиссия не вправе принять решение об установлении квалификационной категории, на которую педагогический работник не претендовал.</a:t>
            </a:r>
          </a:p>
          <a:p>
            <a:r>
              <a:rPr lang="ru-RU" dirty="0"/>
              <a:t>Заявление о проведении аттестации в целях установления высшей квалификационной категории по должности, по которой аттестация будет проводиться впервые, подаются педагогическим работником не ранее чем через 2 года после установления по этой должности первой квалификационной категории.</a:t>
            </a:r>
          </a:p>
          <a:p>
            <a:r>
              <a:rPr lang="ru-RU" dirty="0"/>
              <a:t>В соответствии с пунктом 31 Порядка аттестации истечение срока действия высшей квалификационной категории не ограничивает право педагогического работника 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 в том числе в случае, когда работник имел высшую квалификационную категорию, срок которой истек, в связи с чем по ранее действовавшему порядку педагогический работник вынужден был вновь проходить аттестацию на первую квалификационную категорию.</a:t>
            </a:r>
          </a:p>
          <a:p>
            <a:r>
              <a:rPr lang="ru-RU" dirty="0"/>
              <a:t>Следовательно, в указанном случае работник вправе до истечения двухлетнего периода после установления первой квалификационной категории обратиться с заявлением в аттестационную комиссию об установлении высшей квалификационной категории</a:t>
            </a:r>
          </a:p>
        </p:txBody>
      </p:sp>
    </p:spTree>
    <p:extLst>
      <p:ext uri="{BB962C8B-B14F-4D97-AF65-F5344CB8AC3E}">
        <p14:creationId xmlns:p14="http://schemas.microsoft.com/office/powerpoint/2010/main" val="631390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776864" cy="1143000"/>
          </a:xfrm>
          <a:solidFill>
            <a:schemeClr val="accent1"/>
          </a:solidFill>
        </p:spPr>
        <p:txBody>
          <a:bodyPr/>
          <a:lstStyle/>
          <a:p>
            <a:pPr marL="0" indent="0">
              <a:buNone/>
            </a:pPr>
            <a:r>
              <a:rPr lang="ru-RU" dirty="0">
                <a:solidFill>
                  <a:schemeClr val="bg1"/>
                </a:solidFill>
              </a:rPr>
              <a:t>Добровольная аттестация</a:t>
            </a:r>
          </a:p>
        </p:txBody>
      </p:sp>
      <p:sp>
        <p:nvSpPr>
          <p:cNvPr id="3" name="Объект 2"/>
          <p:cNvSpPr>
            <a:spLocks noGrp="1"/>
          </p:cNvSpPr>
          <p:nvPr>
            <p:ph sz="quarter" idx="13"/>
          </p:nvPr>
        </p:nvSpPr>
        <p:spPr>
          <a:xfrm>
            <a:off x="395536" y="1628800"/>
            <a:ext cx="8748464" cy="4752528"/>
          </a:xfrm>
        </p:spPr>
        <p:txBody>
          <a:bodyPr>
            <a:normAutofit fontScale="70000" lnSpcReduction="20000"/>
          </a:bodyPr>
          <a:lstStyle/>
          <a:p>
            <a:r>
              <a:rPr lang="ru-RU" sz="3100" b="1" dirty="0">
                <a:latin typeface="Times New Roman" pitchFamily="18" charset="0"/>
                <a:cs typeface="Times New Roman" pitchFamily="18" charset="0"/>
              </a:rPr>
              <a:t>Требования к первой квалификационной </a:t>
            </a:r>
            <a:r>
              <a:rPr lang="ru-RU" sz="3100" b="1" dirty="0" smtClean="0">
                <a:latin typeface="Times New Roman" pitchFamily="18" charset="0"/>
                <a:cs typeface="Times New Roman" pitchFamily="18" charset="0"/>
              </a:rPr>
              <a:t>категории</a:t>
            </a:r>
          </a:p>
          <a:p>
            <a:r>
              <a:rPr lang="ru-RU" dirty="0" smtClean="0">
                <a:latin typeface="Times New Roman" pitchFamily="18" charset="0"/>
                <a:cs typeface="Times New Roman" pitchFamily="18" charset="0"/>
              </a:rPr>
              <a:t>Первая квалификационная категория педагогическим работникам устанавливается на основе:</a:t>
            </a:r>
          </a:p>
          <a:p>
            <a:r>
              <a:rPr lang="ru-RU" dirty="0" smtClean="0">
                <a:latin typeface="Times New Roman" pitchFamily="18" charset="0"/>
                <a:cs typeface="Times New Roman" pitchFamily="18" charset="0"/>
              </a:rPr>
              <a:t>стабильных положительных результатов освоения обучающимися образовательных программ по итогам мониторингов, проводимых организацией;</a:t>
            </a:r>
          </a:p>
          <a:p>
            <a:r>
              <a:rPr lang="ru-RU" dirty="0" smtClean="0">
                <a:latin typeface="Times New Roman" pitchFamily="18" charset="0"/>
                <a:cs typeface="Times New Roman" pitchFamily="18" charset="0"/>
              </a:rPr>
              <a:t>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N 662 &lt;1&gt;;</a:t>
            </a:r>
          </a:p>
          <a:p>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&lt;1&gt; Постановление Правительства Российской Федерации от 5 августа 2013 г. N 662 "Об осуществлении мониторинга системы образования" (Собрание законодательства Российской Федерации, 2013, N 33, ст. 4378).</a:t>
            </a:r>
          </a:p>
          <a:p>
            <a:r>
              <a:rPr lang="ru-RU" dirty="0" smtClean="0">
                <a:latin typeface="Times New Roman" pitchFamily="18" charset="0"/>
                <a:cs typeface="Times New Roman" pitchFamily="18" charset="0"/>
              </a:rPr>
              <a:t>выявления развития у обучающихся способностей к научной (интеллектуальной), творческой, физкультурно-спортивной деятельности;</a:t>
            </a:r>
          </a:p>
          <a:p>
            <a:r>
              <a:rPr lang="ru-RU" dirty="0" smtClean="0">
                <a:latin typeface="Times New Roman" pitchFamily="18" charset="0"/>
                <a:cs typeface="Times New Roman" pitchFamily="18" charset="0"/>
              </a:rPr>
              <a:t>личного вклада в повышение качества образования, совершенствования методов обучения и воспитания, транслирования 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08977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7475" t="4200" r="74413" b="87400"/>
          <a:stretch>
            <a:fillRect/>
          </a:stretch>
        </p:blipFill>
        <p:spPr bwMode="auto">
          <a:xfrm>
            <a:off x="785786" y="260648"/>
            <a:ext cx="8358214" cy="576064"/>
          </a:xfrm>
          <a:prstGeom prst="rect">
            <a:avLst/>
          </a:prstGeom>
          <a:noFill/>
          <a:ln w="9525">
            <a:noFill/>
            <a:miter lim="800000"/>
            <a:headEnd/>
            <a:tailEnd/>
          </a:ln>
        </p:spPr>
      </p:pic>
      <p:sp>
        <p:nvSpPr>
          <p:cNvPr id="5" name="Прямоугольник 4"/>
          <p:cNvSpPr/>
          <p:nvPr/>
        </p:nvSpPr>
        <p:spPr>
          <a:xfrm>
            <a:off x="0" y="1124744"/>
            <a:ext cx="91440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3" name="Picture 2"/>
          <p:cNvPicPr>
            <a:picLocks noChangeAspect="1" noChangeArrowheads="1"/>
          </p:cNvPicPr>
          <p:nvPr/>
        </p:nvPicPr>
        <p:blipFill>
          <a:blip r:embed="rId2" cstate="print"/>
          <a:srcRect l="3150" t="16800" r="8651" b="41201"/>
          <a:stretch>
            <a:fillRect/>
          </a:stretch>
        </p:blipFill>
        <p:spPr bwMode="auto">
          <a:xfrm>
            <a:off x="107504" y="1772816"/>
            <a:ext cx="8964488" cy="3888432"/>
          </a:xfrm>
          <a:prstGeom prst="rect">
            <a:avLst/>
          </a:prstGeom>
          <a:noFill/>
          <a:ln w="9525">
            <a:noFill/>
            <a:miter lim="800000"/>
            <a:headEnd/>
            <a:tailEnd/>
          </a:ln>
        </p:spPr>
      </p:pic>
      <p:sp>
        <p:nvSpPr>
          <p:cNvPr id="6" name="TextBox 5"/>
          <p:cNvSpPr txBox="1"/>
          <p:nvPr/>
        </p:nvSpPr>
        <p:spPr>
          <a:xfrm>
            <a:off x="857224" y="214290"/>
            <a:ext cx="8001056" cy="830997"/>
          </a:xfrm>
          <a:prstGeom prst="rect">
            <a:avLst/>
          </a:prstGeom>
          <a:noFill/>
        </p:spPr>
        <p:txBody>
          <a:bodyPr wrap="square" rtlCol="0">
            <a:spAutoFit/>
          </a:bodyPr>
          <a:lstStyle/>
          <a:p>
            <a:pPr algn="ctr"/>
            <a:r>
              <a:rPr lang="ru-RU" sz="2400" b="1" dirty="0" smtClean="0">
                <a:solidFill>
                  <a:srgbClr val="F6F9FC"/>
                </a:solidFill>
              </a:rPr>
              <a:t>Основные понятия, используемые в настоящем Федеральном законе</a:t>
            </a:r>
            <a:endParaRPr lang="ru-RU" sz="2400" b="1" dirty="0">
              <a:solidFill>
                <a:srgbClr val="F6F9FC"/>
              </a:solidFill>
            </a:endParaRPr>
          </a:p>
        </p:txBody>
      </p:sp>
    </p:spTree>
    <p:extLst>
      <p:ext uri="{BB962C8B-B14F-4D97-AF65-F5344CB8AC3E}">
        <p14:creationId xmlns:p14="http://schemas.microsoft.com/office/powerpoint/2010/main" val="2638930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776864" cy="1143000"/>
          </a:xfrm>
          <a:solidFill>
            <a:schemeClr val="accent1"/>
          </a:solidFill>
        </p:spPr>
        <p:txBody>
          <a:bodyPr/>
          <a:lstStyle/>
          <a:p>
            <a:pPr marL="0" indent="0">
              <a:buNone/>
            </a:pPr>
            <a:r>
              <a:rPr lang="ru-RU" dirty="0">
                <a:solidFill>
                  <a:schemeClr val="bg1"/>
                </a:solidFill>
              </a:rPr>
              <a:t>Добровольная аттестация</a:t>
            </a:r>
          </a:p>
        </p:txBody>
      </p:sp>
      <p:sp>
        <p:nvSpPr>
          <p:cNvPr id="3" name="Объект 2"/>
          <p:cNvSpPr>
            <a:spLocks noGrp="1"/>
          </p:cNvSpPr>
          <p:nvPr>
            <p:ph sz="quarter" idx="13"/>
          </p:nvPr>
        </p:nvSpPr>
        <p:spPr>
          <a:xfrm>
            <a:off x="395536" y="1628800"/>
            <a:ext cx="8748464" cy="4752528"/>
          </a:xfrm>
        </p:spPr>
        <p:txBody>
          <a:bodyPr>
            <a:noAutofit/>
          </a:bodyPr>
          <a:lstStyle/>
          <a:p>
            <a:r>
              <a:rPr lang="ru-RU" sz="2000" b="1" dirty="0">
                <a:latin typeface="Times New Roman" panose="02020603050405020304" pitchFamily="18" charset="0"/>
                <a:cs typeface="Times New Roman" pitchFamily="18" charset="0"/>
              </a:rPr>
              <a:t>Требования к </a:t>
            </a:r>
            <a:r>
              <a:rPr lang="ru-RU" sz="2000" b="1" dirty="0" smtClean="0">
                <a:latin typeface="Times New Roman" pitchFamily="18" charset="0"/>
                <a:cs typeface="Times New Roman" pitchFamily="18" charset="0"/>
              </a:rPr>
              <a:t>высшей </a:t>
            </a:r>
            <a:r>
              <a:rPr lang="ru-RU" sz="2000" b="1" dirty="0">
                <a:latin typeface="Times New Roman" pitchFamily="18" charset="0"/>
                <a:cs typeface="Times New Roman" pitchFamily="18" charset="0"/>
              </a:rPr>
              <a:t>квалификационной </a:t>
            </a:r>
            <a:r>
              <a:rPr lang="ru-RU" sz="2000" b="1" dirty="0" smtClean="0">
                <a:latin typeface="Times New Roman" pitchFamily="18" charset="0"/>
                <a:cs typeface="Times New Roman" pitchFamily="18" charset="0"/>
              </a:rPr>
              <a:t>категории</a:t>
            </a:r>
          </a:p>
          <a:p>
            <a:r>
              <a:rPr lang="ru-RU" sz="2000" dirty="0" smtClean="0">
                <a:latin typeface="Times New Roman" panose="02020603050405020304" pitchFamily="18" charset="0"/>
                <a:cs typeface="Times New Roman" panose="02020603050405020304" pitchFamily="18" charset="0"/>
              </a:rPr>
              <a:t>Высшая квалификационная категория педагогическим работникам устанавливается на основе:</a:t>
            </a:r>
          </a:p>
          <a:p>
            <a:r>
              <a:rPr lang="ru-RU" sz="2000" dirty="0" smtClean="0">
                <a:latin typeface="Times New Roman" panose="02020603050405020304" pitchFamily="18" charset="0"/>
                <a:cs typeface="Times New Roman" panose="02020603050405020304" pitchFamily="18" charset="0"/>
              </a:rPr>
              <a:t>достижения обучающимися положительной динамики результатов освоения образовательных программ по итогам мониторингов, проводимых организацией;</a:t>
            </a:r>
          </a:p>
          <a:p>
            <a:r>
              <a:rPr lang="ru-RU" sz="2000" dirty="0" smtClean="0">
                <a:latin typeface="Times New Roman" panose="02020603050405020304" pitchFamily="18" charset="0"/>
                <a:cs typeface="Times New Roman" panose="02020603050405020304" pitchFamily="18" charset="0"/>
              </a:rPr>
              <a:t>достижения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N 662 &lt;1&gt;;</a:t>
            </a:r>
          </a:p>
          <a:p>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&lt;1&gt; Постановление Правительства Российской Федерации от 5 августа 2013 г. N 662 "Об осуществлении мониторинга системы образования" (Собрание законодательства Российской Федерации, 2013, N 33, ст. 4378).</a:t>
            </a:r>
          </a:p>
          <a:p>
            <a:r>
              <a:rPr lang="ru-RU" sz="2000" dirty="0" smtClean="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выявления и развития способностей обучающихся к научной (интеллектуальной), творческой, физкультурно-спортивной деятельности, а также их участия в олимпиадах, конкурсах, фестивалях, соревнованиях;</a:t>
            </a:r>
          </a:p>
          <a:p>
            <a:r>
              <a:rPr lang="ru-RU" sz="2000" dirty="0" smtClean="0">
                <a:latin typeface="Times New Roman" panose="02020603050405020304" pitchFamily="18" charset="0"/>
                <a:cs typeface="Times New Roman" panose="02020603050405020304" pitchFamily="18" charset="0"/>
              </a:rPr>
              <a:t>личного вклада в повышение качества образования, совершенствование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a:t>
            </a:r>
          </a:p>
          <a:p>
            <a:r>
              <a:rPr lang="ru-RU" sz="2000" dirty="0" smtClean="0">
                <a:latin typeface="Times New Roman" panose="02020603050405020304" pitchFamily="18" charset="0"/>
                <a:cs typeface="Times New Roman" panose="02020603050405020304" pitchFamily="18" charset="0"/>
              </a:rPr>
              <a:t>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9772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992887" cy="1080120"/>
          </a:xfrm>
          <a:solidFill>
            <a:schemeClr val="accent1"/>
          </a:solidFill>
        </p:spPr>
        <p:txBody>
          <a:bodyPr/>
          <a:lstStyle/>
          <a:p>
            <a:r>
              <a:rPr lang="ru-RU" dirty="0" smtClean="0">
                <a:solidFill>
                  <a:schemeClr val="bg1"/>
                </a:solidFill>
              </a:rPr>
              <a:t>Добровольная аттестация</a:t>
            </a:r>
            <a:endParaRPr lang="ru-RU" dirty="0"/>
          </a:p>
        </p:txBody>
      </p:sp>
      <p:sp>
        <p:nvSpPr>
          <p:cNvPr id="3" name="Содержимое 2"/>
          <p:cNvSpPr>
            <a:spLocks noGrp="1"/>
          </p:cNvSpPr>
          <p:nvPr>
            <p:ph sz="quarter" idx="13"/>
          </p:nvPr>
        </p:nvSpPr>
        <p:spPr>
          <a:xfrm>
            <a:off x="827584" y="1628800"/>
            <a:ext cx="7488832" cy="4536504"/>
          </a:xfrm>
        </p:spPr>
        <p:txBody>
          <a:bodyPr>
            <a:normAutofit lnSpcReduction="10000"/>
          </a:bodyPr>
          <a:lstStyle/>
          <a:p>
            <a:r>
              <a:rPr lang="ru-RU" sz="2000" b="1" dirty="0" smtClean="0">
                <a:latin typeface="Times New Roman" panose="02020603050405020304" pitchFamily="18" charset="0"/>
                <a:cs typeface="Times New Roman" panose="02020603050405020304" pitchFamily="18" charset="0"/>
              </a:rPr>
              <a:t>По результатам аттестации аттестационная комиссия принимает одно из следующих решений:</a:t>
            </a:r>
          </a:p>
          <a:p>
            <a:r>
              <a:rPr lang="ru-RU" sz="2000" dirty="0" smtClean="0">
                <a:latin typeface="Times New Roman" panose="02020603050405020304" pitchFamily="18" charset="0"/>
                <a:cs typeface="Times New Roman" panose="02020603050405020304" pitchFamily="18" charset="0"/>
              </a:rPr>
              <a:t>установить первую (высшую) квалификационную категорию (указывается должность педагогического работника, по которой устанавливается квалификационная категория);</a:t>
            </a:r>
          </a:p>
          <a:p>
            <a:r>
              <a:rPr lang="ru-RU" sz="2000" dirty="0" smtClean="0">
                <a:latin typeface="Times New Roman" panose="02020603050405020304" pitchFamily="18" charset="0"/>
                <a:cs typeface="Times New Roman" panose="02020603050405020304" pitchFamily="18" charset="0"/>
              </a:rPr>
              <a:t>отказать в установлении первой (высшей) квалификационной категории (указывается должность, по которой педагогическому работнику отказывается в установлении квалификационной категории).</a:t>
            </a:r>
          </a:p>
          <a:p>
            <a:r>
              <a:rPr lang="ru-RU" altLang="ru-RU" sz="2000" dirty="0" smtClean="0">
                <a:latin typeface="Times New Roman" panose="02020603050405020304" pitchFamily="18" charset="0"/>
                <a:ea typeface="Times New Roman" pitchFamily="18" charset="0"/>
                <a:cs typeface="Times New Roman" panose="02020603050405020304" pitchFamily="18" charset="0"/>
              </a:rPr>
              <a:t>В случае признания педагогического работника не соответствующим заявленной квалификационной категории аттестация на ту же квалификационную категорию может проводиться не ранее чем через год со дня принятия соответствующего решения аттестационной комиссией.</a:t>
            </a:r>
          </a:p>
          <a:p>
            <a:pPr lvl="2"/>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776864" cy="1143000"/>
          </a:xfrm>
          <a:solidFill>
            <a:schemeClr val="accent1"/>
          </a:solidFill>
        </p:spPr>
        <p:txBody>
          <a:bodyPr/>
          <a:lstStyle/>
          <a:p>
            <a:pPr marL="0" indent="0">
              <a:buNone/>
            </a:pPr>
            <a:r>
              <a:rPr lang="ru-RU" dirty="0">
                <a:solidFill>
                  <a:schemeClr val="bg1"/>
                </a:solidFill>
              </a:rPr>
              <a:t>Добровольная аттестация</a:t>
            </a:r>
          </a:p>
        </p:txBody>
      </p:sp>
      <p:sp>
        <p:nvSpPr>
          <p:cNvPr id="3" name="Объект 2"/>
          <p:cNvSpPr>
            <a:spLocks noGrp="1"/>
          </p:cNvSpPr>
          <p:nvPr>
            <p:ph sz="quarter" idx="13"/>
          </p:nvPr>
        </p:nvSpPr>
        <p:spPr>
          <a:xfrm>
            <a:off x="395536" y="1628800"/>
            <a:ext cx="8748464" cy="4752528"/>
          </a:xfrm>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Решение аттестационной комиссией принимается в отсутствие аттестуемого педагогического работника открытым голосованием большинством голосов присутствующих на заседании членов аттестационной комиссии. При равенстве голосов аттестационная комиссия принимает решение об установлении первой (высшей) квалификационной категории.</a:t>
            </a:r>
          </a:p>
          <a:p>
            <a:r>
              <a:rPr lang="ru-RU" dirty="0" smtClean="0">
                <a:latin typeface="Times New Roman" panose="02020603050405020304" pitchFamily="18" charset="0"/>
                <a:cs typeface="Times New Roman" panose="02020603050405020304" pitchFamily="18" charset="0"/>
              </a:rPr>
              <a:t>При прохождении аттестации педагогический работник, являющийся членом аттестационной комиссии, не участвует в голосовании по своей кандидатуре.</a:t>
            </a:r>
          </a:p>
          <a:p>
            <a:r>
              <a:rPr lang="ru-RU" dirty="0" smtClean="0">
                <a:latin typeface="Times New Roman" panose="02020603050405020304" pitchFamily="18" charset="0"/>
                <a:cs typeface="Times New Roman" panose="02020603050405020304" pitchFamily="18" charset="0"/>
              </a:rPr>
              <a:t>Результаты аттестации педагогического работника, непосредственно присутствующего на заседании аттестационной комиссии, сообщаются ему после подведения итогов голосования.</a:t>
            </a:r>
          </a:p>
          <a:p>
            <a:r>
              <a:rPr lang="ru-RU" dirty="0" smtClean="0">
                <a:latin typeface="Times New Roman" panose="02020603050405020304" pitchFamily="18" charset="0"/>
                <a:cs typeface="Times New Roman" panose="02020603050405020304" pitchFamily="18" charset="0"/>
              </a:rPr>
              <a:t> Решение аттестационной комиссии оформляется протоколом, который подписывается председателем, заместителем председателя, секретарем и членами аттестационной комиссии, принимавшими участие в голосовании.</a:t>
            </a:r>
          </a:p>
          <a:p>
            <a:r>
              <a:rPr lang="ru-RU" dirty="0" smtClean="0">
                <a:latin typeface="Times New Roman" panose="02020603050405020304" pitchFamily="18" charset="0"/>
                <a:cs typeface="Times New Roman" panose="02020603050405020304" pitchFamily="18" charset="0"/>
              </a:rPr>
              <a:t>Решение аттестационной комиссии вступает в силу со дня его вынесения.</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089772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208911" cy="1152128"/>
          </a:xfrm>
          <a:solidFill>
            <a:schemeClr val="accent1"/>
          </a:solidFill>
        </p:spPr>
        <p:txBody>
          <a:bodyPr/>
          <a:lstStyle/>
          <a:p>
            <a:r>
              <a:rPr lang="ru-RU" dirty="0" smtClean="0">
                <a:solidFill>
                  <a:schemeClr val="bg1"/>
                </a:solidFill>
              </a:rPr>
              <a:t>Добровольная аттестация</a:t>
            </a:r>
            <a:endParaRPr lang="ru-RU" dirty="0"/>
          </a:p>
        </p:txBody>
      </p:sp>
      <p:sp>
        <p:nvSpPr>
          <p:cNvPr id="3" name="Содержимое 2"/>
          <p:cNvSpPr>
            <a:spLocks noGrp="1"/>
          </p:cNvSpPr>
          <p:nvPr>
            <p:ph sz="quarter" idx="13"/>
          </p:nvPr>
        </p:nvSpPr>
        <p:spPr>
          <a:xfrm>
            <a:off x="755576" y="1772816"/>
            <a:ext cx="7992888" cy="4608512"/>
          </a:xfrm>
        </p:spPr>
        <p:txBody>
          <a:bodyPr>
            <a:normAutofit/>
          </a:bodyPr>
          <a:lstStyle/>
          <a:p>
            <a:r>
              <a:rPr lang="ru-RU" dirty="0" smtClean="0">
                <a:latin typeface="Times New Roman" panose="02020603050405020304" pitchFamily="18" charset="0"/>
                <a:cs typeface="Times New Roman" panose="02020603050405020304" pitchFamily="18" charset="0"/>
              </a:rPr>
              <a:t>При принятии в отношении педагогического работника, имеющего первую квалификационную категорию, решения аттестационной комиссии об отказе в установлении высшей квалификационной категории, за ним сохраняется первая квалификационная категория до истечения срока ее действия.</a:t>
            </a:r>
          </a:p>
          <a:p>
            <a:r>
              <a:rPr lang="ru-RU" dirty="0" smtClean="0">
                <a:latin typeface="Times New Roman" panose="02020603050405020304" pitchFamily="18" charset="0"/>
                <a:cs typeface="Times New Roman" panose="02020603050405020304" pitchFamily="18" charset="0"/>
              </a:rPr>
              <a:t> Педагогические работники, которым при проведении аттестации отказано в установлении квалификационной категории, обращаются по их желанию в аттестационную комиссию с заявлением о проведении аттестации на ту же квалификационную категорию не ранее чем через год со дня принятия аттестационной комиссией соответствующего решения.</a:t>
            </a:r>
          </a:p>
          <a:p>
            <a:endParaRPr lang="ru-RU"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208911" cy="1152128"/>
          </a:xfrm>
          <a:solidFill>
            <a:schemeClr val="accent1"/>
          </a:solidFill>
        </p:spPr>
        <p:txBody>
          <a:bodyPr/>
          <a:lstStyle/>
          <a:p>
            <a:r>
              <a:rPr lang="ru-RU" dirty="0" smtClean="0">
                <a:solidFill>
                  <a:schemeClr val="bg1"/>
                </a:solidFill>
              </a:rPr>
              <a:t>Добровольная аттестация</a:t>
            </a:r>
            <a:endParaRPr lang="ru-RU" dirty="0"/>
          </a:p>
        </p:txBody>
      </p:sp>
      <p:sp>
        <p:nvSpPr>
          <p:cNvPr id="3" name="Содержимое 2"/>
          <p:cNvSpPr>
            <a:spLocks noGrp="1"/>
          </p:cNvSpPr>
          <p:nvPr>
            <p:ph sz="quarter" idx="13"/>
          </p:nvPr>
        </p:nvSpPr>
        <p:spPr>
          <a:xfrm>
            <a:off x="755576" y="1772816"/>
            <a:ext cx="7992888" cy="4608512"/>
          </a:xfrm>
        </p:spPr>
        <p:txBody>
          <a:bodyPr>
            <a:normAutofit fontScale="92500" lnSpcReduction="20000"/>
          </a:bodyPr>
          <a:lstStyle/>
          <a:p>
            <a:r>
              <a:rPr lang="ru-RU" dirty="0" smtClean="0">
                <a:latin typeface="Times New Roman" panose="02020603050405020304" pitchFamily="18" charset="0"/>
                <a:cs typeface="Times New Roman" panose="02020603050405020304" pitchFamily="18" charset="0"/>
              </a:rPr>
              <a:t>На основании решений аттестационных комиссий о результатах аттестации педагогических работников соответствующие федеральные органы исполнительной власти или уполномоченные органы государственной власти субъектов Российской Федерации издают распорядительные акты об установлении педагогическим работникам первой или высшей квалификационной категории со дня вынесения решения аттестационной комиссией, которые размещаются на официальных сайтах указанных органов в сети "Интернет".</a:t>
            </a:r>
          </a:p>
          <a:p>
            <a:r>
              <a:rPr lang="ru-RU" dirty="0" smtClean="0">
                <a:latin typeface="Times New Roman" panose="02020603050405020304" pitchFamily="18" charset="0"/>
                <a:cs typeface="Times New Roman" panose="02020603050405020304" pitchFamily="18" charset="0"/>
              </a:rPr>
              <a:t> Результаты аттестации в целях установления квалификационной категории (первой или высшей) педагогический работник вправе обжаловать в соответствии с законодательством Российской Федерации.</a:t>
            </a:r>
          </a:p>
          <a:p>
            <a:r>
              <a:rPr lang="ru-RU" dirty="0" smtClean="0">
                <a:latin typeface="Times New Roman" panose="02020603050405020304" pitchFamily="18" charset="0"/>
                <a:cs typeface="Times New Roman" panose="02020603050405020304" pitchFamily="18" charset="0"/>
              </a:rPr>
              <a:t> Квалификационные категории, установленные педагогическим работникам, сохраняются до окончания срока их действия при переходе в другую организацию, в том числе расположенную в другом субъекте Российской Федерации.</a:t>
            </a:r>
          </a:p>
          <a:p>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11560" y="404664"/>
            <a:ext cx="8064896" cy="5688632"/>
          </a:xfrm>
        </p:spPr>
        <p:txBody>
          <a:bodyPr>
            <a:normAutofit/>
          </a:bodyPr>
          <a:lstStyle/>
          <a:p>
            <a:r>
              <a:rPr lang="ru-RU" b="1" dirty="0"/>
              <a:t>Имеет ли педагогический работник, которому установлена квалификационная категория, право на изменение уровня оплаты труда? С какого времени он может претендовать на такое изменение</a:t>
            </a:r>
            <a:r>
              <a:rPr lang="ru-RU" b="1" dirty="0" smtClean="0"/>
              <a:t>?</a:t>
            </a:r>
          </a:p>
          <a:p>
            <a:r>
              <a:rPr lang="ru-RU" dirty="0" smtClean="0"/>
              <a:t>В </a:t>
            </a:r>
            <a:r>
              <a:rPr lang="ru-RU" dirty="0"/>
              <a:t>соответствии с пунктом 3 Порядка аттестации одной из задач аттестации является обеспечение дифференциации размеров оплаты труда педагогических работников с учетом установленной квалификационной категории и объема их преподавательской (педагогической) работы.</a:t>
            </a:r>
          </a:p>
          <a:p>
            <a:r>
              <a:rPr lang="ru-RU" dirty="0"/>
              <a:t>Право на изменение уровня оплаты труда у педагогических работников, которым установлена квалификационная категория, возникает со дня вынесения решения аттестационной комиссией.</a:t>
            </a:r>
          </a:p>
          <a:p>
            <a:endParaRPr lang="ru-RU" dirty="0"/>
          </a:p>
          <a:p>
            <a:endParaRPr lang="ru-RU" dirty="0"/>
          </a:p>
        </p:txBody>
      </p:sp>
    </p:spTree>
    <p:extLst>
      <p:ext uri="{BB962C8B-B14F-4D97-AF65-F5344CB8AC3E}">
        <p14:creationId xmlns:p14="http://schemas.microsoft.com/office/powerpoint/2010/main" val="40684531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92888" cy="1143000"/>
          </a:xfrm>
          <a:solidFill>
            <a:schemeClr val="accent1"/>
          </a:solidFill>
        </p:spPr>
        <p:txBody>
          <a:bodyPr/>
          <a:lstStyle/>
          <a:p>
            <a:pPr algn="ctr">
              <a:buNone/>
            </a:pPr>
            <a:r>
              <a:rPr lang="ru-RU" altLang="ru-RU" sz="3200" dirty="0" smtClean="0">
                <a:solidFill>
                  <a:schemeClr val="bg1">
                    <a:lumMod val="95000"/>
                  </a:schemeClr>
                </a:solidFill>
              </a:rPr>
              <a:t>Нормативно-правовая база по аттестации руководителей</a:t>
            </a:r>
            <a:endParaRPr lang="ru-RU" sz="3200" dirty="0">
              <a:solidFill>
                <a:schemeClr val="bg1">
                  <a:lumMod val="95000"/>
                </a:schemeClr>
              </a:solidFill>
            </a:endParaRPr>
          </a:p>
        </p:txBody>
      </p:sp>
      <p:sp>
        <p:nvSpPr>
          <p:cNvPr id="3" name="Содержимое 2"/>
          <p:cNvSpPr>
            <a:spLocks noGrp="1"/>
          </p:cNvSpPr>
          <p:nvPr>
            <p:ph sz="quarter" idx="13"/>
          </p:nvPr>
        </p:nvSpPr>
        <p:spPr>
          <a:xfrm>
            <a:off x="755576" y="2060848"/>
            <a:ext cx="8064896" cy="4392488"/>
          </a:xfrm>
        </p:spPr>
        <p:txBody>
          <a:bodyPr>
            <a:normAutofit fontScale="92500" lnSpcReduction="20000"/>
          </a:bodyPr>
          <a:lstStyle/>
          <a:p>
            <a:pPr>
              <a:buFont typeface="Arial" pitchFamily="34" charset="0"/>
              <a:buNone/>
            </a:pPr>
            <a:r>
              <a:rPr lang="ru-RU" altLang="ru-RU" sz="2400" b="1" dirty="0" smtClean="0">
                <a:latin typeface="Times New Roman" pitchFamily="18" charset="0"/>
                <a:cs typeface="Times New Roman" pitchFamily="18" charset="0"/>
              </a:rPr>
              <a:t>1.Федеральный закон от 29 декабря 2012 г. N 273-ФЗ ст.51</a:t>
            </a:r>
            <a:br>
              <a:rPr lang="ru-RU" altLang="ru-RU" sz="2400" b="1" dirty="0" smtClean="0">
                <a:latin typeface="Times New Roman" pitchFamily="18" charset="0"/>
                <a:cs typeface="Times New Roman" pitchFamily="18" charset="0"/>
              </a:rPr>
            </a:br>
            <a:r>
              <a:rPr lang="ru-RU" altLang="ru-RU" sz="2400" b="1" dirty="0" smtClean="0">
                <a:latin typeface="Times New Roman" pitchFamily="18" charset="0"/>
                <a:cs typeface="Times New Roman" pitchFamily="18" charset="0"/>
              </a:rPr>
              <a:t>"Об образовании в Российской Федерации»</a:t>
            </a:r>
          </a:p>
          <a:p>
            <a:pPr algn="just">
              <a:buFont typeface="Arial" pitchFamily="34" charset="0"/>
              <a:buNone/>
            </a:pPr>
            <a:r>
              <a:rPr lang="ru-RU" altLang="ru-RU" sz="2400" dirty="0" smtClean="0">
                <a:latin typeface="Times New Roman" pitchFamily="18" charset="0"/>
                <a:ea typeface="Microsoft YaHei" pitchFamily="34" charset="-122"/>
                <a:cs typeface="Times New Roman" pitchFamily="18" charset="0"/>
              </a:rPr>
              <a:t>2.Приказ Министерства здравоохранения и социального развития Российской Федерации от 26 августа 2010 г. № 761н </a:t>
            </a:r>
            <a:r>
              <a:rPr lang="ru-RU" altLang="ru-RU" sz="2400" b="1" dirty="0" smtClean="0">
                <a:latin typeface="Times New Roman" pitchFamily="18" charset="0"/>
                <a:ea typeface="Microsoft YaHei" pitchFamily="34" charset="-122"/>
                <a:cs typeface="Times New Roman" pitchFamily="18" charset="0"/>
                <a:hlinkClick r:id="rId2" action="ppaction://hlinkfile"/>
              </a:rPr>
              <a:t>Об утверждении  Единого квалификационного справочника должностей руководителей, специалистов и служащих, раздел «Квалификационные характеристики  должностей работников образования</a:t>
            </a:r>
            <a:endParaRPr lang="ru-RU" altLang="ru-RU" sz="2400" b="1" dirty="0" smtClean="0">
              <a:latin typeface="Times New Roman" pitchFamily="18" charset="0"/>
              <a:cs typeface="Times New Roman" pitchFamily="18" charset="0"/>
              <a:hlinkClick r:id="rId3" action="ppaction://hlinkfile"/>
            </a:endParaRPr>
          </a:p>
          <a:p>
            <a:pPr>
              <a:buFont typeface="Arial" pitchFamily="34" charset="0"/>
              <a:buNone/>
            </a:pPr>
            <a:r>
              <a:rPr lang="ru-RU" altLang="ru-RU" sz="2400" dirty="0" smtClean="0">
                <a:latin typeface="Times New Roman" pitchFamily="18" charset="0"/>
                <a:cs typeface="Times New Roman" pitchFamily="18" charset="0"/>
              </a:rPr>
              <a:t>3.Приказ Министерства образования и науки     Республики Северная Осетия - Алания  от  «11» октября 2013 г.  № 706   </a:t>
            </a:r>
            <a:r>
              <a:rPr lang="ru-RU" altLang="ru-RU" sz="2400" i="1" dirty="0" smtClean="0">
                <a:latin typeface="Times New Roman" pitchFamily="18" charset="0"/>
                <a:cs typeface="Times New Roman" pitchFamily="18" charset="0"/>
              </a:rPr>
              <a:t> </a:t>
            </a:r>
            <a:r>
              <a:rPr lang="ru-RU" altLang="ru-RU" sz="2400" b="1" dirty="0" smtClean="0">
                <a:latin typeface="Times New Roman" pitchFamily="18" charset="0"/>
                <a:cs typeface="Times New Roman" pitchFamily="18" charset="0"/>
                <a:hlinkClick r:id="rId3" action="ppaction://hlinkfile"/>
              </a:rPr>
              <a:t>ПОРЯДОК обязательной аттестации руководителей государственных образовательных </a:t>
            </a:r>
            <a:r>
              <a:rPr lang="ru-RU" altLang="ru-RU" sz="2400" b="1" dirty="0" err="1" smtClean="0">
                <a:latin typeface="Times New Roman" pitchFamily="18" charset="0"/>
                <a:cs typeface="Times New Roman" pitchFamily="18" charset="0"/>
                <a:hlinkClick r:id="rId3" action="ppaction://hlinkfile"/>
              </a:rPr>
              <a:t>организаций,подведомственных</a:t>
            </a:r>
            <a:r>
              <a:rPr lang="ru-RU" altLang="ru-RU" sz="2400" b="1" dirty="0" smtClean="0">
                <a:latin typeface="Times New Roman" pitchFamily="18" charset="0"/>
                <a:cs typeface="Times New Roman" pitchFamily="18" charset="0"/>
                <a:hlinkClick r:id="rId3" action="ppaction://hlinkfile"/>
              </a:rPr>
              <a:t> Министерству образования и науки</a:t>
            </a:r>
            <a:r>
              <a:rPr lang="ru-RU" altLang="ru-RU" sz="2400" dirty="0" smtClean="0">
                <a:latin typeface="Times New Roman" pitchFamily="18" charset="0"/>
                <a:cs typeface="Times New Roman" pitchFamily="18" charset="0"/>
                <a:hlinkClick r:id="rId3" action="ppaction://hlinkfile"/>
              </a:rPr>
              <a:t> </a:t>
            </a:r>
            <a:r>
              <a:rPr lang="ru-RU" altLang="ru-RU" sz="2400" b="1" dirty="0" smtClean="0">
                <a:latin typeface="Times New Roman" pitchFamily="18" charset="0"/>
                <a:cs typeface="Times New Roman" pitchFamily="18" charset="0"/>
                <a:hlinkClick r:id="rId3" action="ppaction://hlinkfile"/>
              </a:rPr>
              <a:t>Республики Северная Осетия – Алания</a:t>
            </a:r>
            <a:endParaRPr lang="ru-RU" altLang="ru-RU" sz="2400"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908553124"/>
              </p:ext>
            </p:extLst>
          </p:nvPr>
        </p:nvGraphicFramePr>
        <p:xfrm>
          <a:off x="179513" y="188640"/>
          <a:ext cx="864096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sz="quarter" idx="13"/>
          </p:nvPr>
        </p:nvSpPr>
        <p:spPr>
          <a:xfrm>
            <a:off x="323528" y="1700808"/>
            <a:ext cx="8363272" cy="5157192"/>
          </a:xfrm>
        </p:spPr>
        <p:txBody>
          <a:bodyPr>
            <a:normAutofit/>
          </a:bodyPr>
          <a:lstStyle/>
          <a:p>
            <a:pPr algn="just"/>
            <a:r>
              <a:rPr lang="ru-RU" dirty="0" smtClean="0"/>
              <a:t> </a:t>
            </a:r>
            <a:r>
              <a:rPr lang="ru-RU" sz="2000" dirty="0">
                <a:latin typeface="Times New Roman" panose="02020603050405020304" pitchFamily="18" charset="0"/>
                <a:cs typeface="Times New Roman" panose="02020603050405020304" pitchFamily="18" charset="0"/>
              </a:rPr>
              <a:t>Кандидаты на должность руководителя государственной или муниципальной образовательной организации и ее руководитель (за исключением руководителей, указанных в пунктах 3 и 4 части 1 настоящей статьи) проходят обязательную аттестацию. Порядок и сроки проведения аттестации кандидатов на должность руководителя и руководителя государственной или муниципальной образовательной организации устанавливаются учредителями этих образовательных организаций. В случаях, установленных законодательством Российской Федерации, кандидаты на должность руководителя федеральной государственной образовательной организации также согласовываются с уполномоченным Президентом Российской Федерации федеральным государственным органом.</a:t>
            </a:r>
          </a:p>
          <a:p>
            <a:endParaRPr lang="ru-RU" dirty="0"/>
          </a:p>
        </p:txBody>
      </p:sp>
    </p:spTree>
    <p:extLst>
      <p:ext uri="{BB962C8B-B14F-4D97-AF65-F5344CB8AC3E}">
        <p14:creationId xmlns:p14="http://schemas.microsoft.com/office/powerpoint/2010/main" val="30738110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971600" y="1700808"/>
            <a:ext cx="7632848" cy="4608512"/>
          </a:xfrm>
        </p:spPr>
        <p:txBody>
          <a:bodyPr>
            <a:normAutofit fontScale="92500" lnSpcReduction="20000"/>
          </a:bodyPr>
          <a:lstStyle/>
          <a:p>
            <a:r>
              <a:rPr lang="ru-RU" dirty="0" smtClean="0">
                <a:latin typeface="Times New Roman" panose="02020603050405020304" pitchFamily="18" charset="0"/>
                <a:cs typeface="Times New Roman" panose="02020603050405020304" pitchFamily="18" charset="0"/>
              </a:rPr>
              <a:t>Статья 51.ФЗ</a:t>
            </a:r>
          </a:p>
          <a:p>
            <a:pPr algn="just"/>
            <a:r>
              <a:rPr lang="ru-RU" altLang="ru-RU" sz="2400" dirty="0" smtClean="0">
                <a:latin typeface="Times New Roman" panose="02020603050405020304" pitchFamily="18" charset="0"/>
                <a:cs typeface="Times New Roman" panose="02020603050405020304" pitchFamily="18" charset="0"/>
              </a:rPr>
              <a:t>4. Кандидаты на должность руководителя государственной или муниципальной образовательной организации и ее руководитель (за исключением руководителей, указанных в пунктах 3 и 4 части 1 настоящей статьи) проходят обязательную аттестацию. Порядок и сроки проведения аттестации кандидатов на должность руководителя и руководителя государственной или муниципальной образовательной организации устанавливаются учредителями этих образовательных организаций. В случаях, установленных законодательством Российской Федерации, кандидаты на должность руководителя федеральной государственной образовательной организации также согласовываются с уполномоченным Президентом Российской Федерации федеральным государственным органом.</a:t>
            </a:r>
          </a:p>
          <a:p>
            <a:endParaRPr lang="ru-RU"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755576" y="260648"/>
            <a:ext cx="7992887" cy="1224136"/>
          </a:xfrm>
          <a:solidFill>
            <a:schemeClr val="accent1"/>
          </a:solidFill>
        </p:spPr>
        <p:txBody>
          <a:bodyPr/>
          <a:lstStyle/>
          <a:p>
            <a:pPr algn="ctr"/>
            <a:r>
              <a:rPr lang="ru-RU" sz="3600" dirty="0" smtClean="0">
                <a:solidFill>
                  <a:schemeClr val="bg1">
                    <a:lumMod val="95000"/>
                  </a:schemeClr>
                </a:solidFill>
                <a:latin typeface="Times New Roman" pitchFamily="18" charset="0"/>
                <a:cs typeface="Times New Roman" pitchFamily="18" charset="0"/>
              </a:rPr>
              <a:t>Обязательная аттестация руководителей</a:t>
            </a:r>
            <a:endParaRPr lang="ru-RU" sz="3600" dirty="0">
              <a:solidFill>
                <a:schemeClr val="bg1">
                  <a:lumMod val="9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992887" cy="1224136"/>
          </a:xfrm>
          <a:solidFill>
            <a:schemeClr val="accent1"/>
          </a:solidFill>
        </p:spPr>
        <p:txBody>
          <a:bodyPr/>
          <a:lstStyle/>
          <a:p>
            <a:pPr algn="ctr">
              <a:buNone/>
            </a:pPr>
            <a:r>
              <a:rPr lang="ru-RU" altLang="ru-RU" sz="3600" dirty="0" smtClean="0">
                <a:solidFill>
                  <a:schemeClr val="bg1">
                    <a:lumMod val="95000"/>
                  </a:schemeClr>
                </a:solidFill>
              </a:rPr>
              <a:t>Обязательная аттестация руководителей</a:t>
            </a:r>
            <a:endParaRPr lang="ru-RU" sz="3600" dirty="0">
              <a:solidFill>
                <a:schemeClr val="bg1">
                  <a:lumMod val="95000"/>
                </a:schemeClr>
              </a:solidFill>
            </a:endParaRPr>
          </a:p>
        </p:txBody>
      </p:sp>
      <p:sp>
        <p:nvSpPr>
          <p:cNvPr id="3" name="Содержимое 2"/>
          <p:cNvSpPr>
            <a:spLocks noGrp="1"/>
          </p:cNvSpPr>
          <p:nvPr>
            <p:ph sz="quarter" idx="13"/>
          </p:nvPr>
        </p:nvSpPr>
        <p:spPr>
          <a:xfrm>
            <a:off x="971600" y="1772816"/>
            <a:ext cx="7488832" cy="4608512"/>
          </a:xfrm>
        </p:spPr>
        <p:txBody>
          <a:bodyPr/>
          <a:lstStyle/>
          <a:p>
            <a:pPr algn="just"/>
            <a:r>
              <a:rPr lang="ru-RU" altLang="ru-RU" sz="2000" dirty="0" smtClean="0">
                <a:latin typeface="Times New Roman" panose="02020603050405020304" pitchFamily="18" charset="0"/>
                <a:cs typeface="Times New Roman" panose="02020603050405020304" pitchFamily="18" charset="0"/>
              </a:rPr>
              <a:t>Обязательная аттестация руководителей государственных образовательных организаций, подведомственных Министерству образования и науки  Республики Северная Осетия – Алания, проводится на основании Федерального закона «Об образовании в Российской Федерации» (часть 4 ст. 51), приказа Министерства здравоохранения и социального развития Российской Федерации от 26 августа 2010 г. № 761н «Об утверждении Единого квалификационного справочника должностей руководителей, специалистов и служащих, раздел «Квалификационные характеристики должностей работников образования».</a:t>
            </a:r>
          </a:p>
          <a:p>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МОН РФ">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1732</TotalTime>
  <Words>5915</Words>
  <Application>Microsoft Office PowerPoint</Application>
  <PresentationFormat>Экран (4:3)</PresentationFormat>
  <Paragraphs>444</Paragraphs>
  <Slides>100</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14</vt:i4>
      </vt:variant>
      <vt:variant>
        <vt:lpstr>Заголовки слайдов</vt:lpstr>
      </vt:variant>
      <vt:variant>
        <vt:i4>100</vt:i4>
      </vt:variant>
    </vt:vector>
  </HeadingPairs>
  <TitlesOfParts>
    <vt:vector size="124" baseType="lpstr">
      <vt:lpstr>Arial Unicode MS</vt:lpstr>
      <vt:lpstr>Microsoft YaHei</vt:lpstr>
      <vt:lpstr>Arial</vt:lpstr>
      <vt:lpstr>Calibri</vt:lpstr>
      <vt:lpstr>Georgia</vt:lpstr>
      <vt:lpstr>Tahoma</vt:lpstr>
      <vt:lpstr>Times New Roman</vt:lpstr>
      <vt:lpstr>Trebuchet MS</vt:lpstr>
      <vt:lpstr>Wingdings</vt:lpstr>
      <vt:lpstr>Wingdings 2</vt:lpstr>
      <vt:lpstr>Воздушный поток</vt:lpstr>
      <vt:lpstr>МОН РФ</vt:lpstr>
      <vt:lpstr>Тема Office</vt:lpstr>
      <vt:lpstr>1_Тема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10_Тема Office</vt:lpstr>
      <vt:lpstr>11_Тема Office</vt:lpstr>
      <vt:lpstr>Презентация PowerPoint</vt:lpstr>
      <vt:lpstr>Презентация PowerPoint</vt:lpstr>
      <vt:lpstr>Качество образования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понятия, используемые в настоящем Федеральном законе: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 13. Реализация образовательных программ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Локальные акты (статья30)</vt:lpstr>
      <vt:lpstr>Презентация PowerPoint</vt:lpstr>
      <vt:lpstr>Презентация PowerPoint</vt:lpstr>
      <vt:lpstr>Основные права обучающихся  (статья 34)</vt:lpstr>
      <vt:lpstr>Презентация PowerPoint</vt:lpstr>
      <vt:lpstr>Охрана здоровья обучающихся (статья 41)</vt:lpstr>
      <vt:lpstr>Почему формирование и сохранение здоровья детей проблема системы образования?</vt:lpstr>
      <vt:lpstr>Какие болезни зарабатывает ребенок с аттестатом зрелости?</vt:lpstr>
      <vt:lpstr>Согласно определению ВОЗ «здоровье – это состояние полного физического, психического и социального благополучия…». </vt:lpstr>
      <vt:lpstr>Презентация PowerPoint</vt:lpstr>
      <vt:lpstr>Порядок применения мер дисциплинарной ответственности обучающихся </vt:lpstr>
      <vt:lpstr>Отчисление как мера дисциплинарного взыскания </vt:lpstr>
      <vt:lpstr>Порядок отчисления обучающихся</vt:lpstr>
      <vt:lpstr>Права, обязанности и ответственность родителей в сфере образования (статья 44)</vt:lpstr>
      <vt:lpstr>Права, обязанности и ответственность родителей в сфере образования (статья 44)</vt:lpstr>
      <vt:lpstr> Защита прав обучающихся, родителей (законных представителей) несовершеннолетних обучающихся (статья 45)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Нормативно- правовые  документы по  аттестации педагогических работников РФ </vt:lpstr>
      <vt:lpstr>Презентация PowerPoint</vt:lpstr>
      <vt:lpstr>Презентация PowerPoint</vt:lpstr>
      <vt:lpstr>Аттестация педагогических работников </vt:lpstr>
      <vt:lpstr>Основными задачами проведения аттестации являются: </vt:lpstr>
      <vt:lpstr>Обязательная аттестация</vt:lpstr>
      <vt:lpstr>Обязательная аттестация</vt:lpstr>
      <vt:lpstr>Обязательная аттестация</vt:lpstr>
      <vt:lpstr>Обязательная аттестация</vt:lpstr>
      <vt:lpstr>Обязательная аттестация</vt:lpstr>
      <vt:lpstr>Обязательная аттестация</vt:lpstr>
      <vt:lpstr>Обязательная аттестация</vt:lpstr>
      <vt:lpstr>Обязательная аттестация</vt:lpstr>
      <vt:lpstr>Обязательная аттестация</vt:lpstr>
      <vt:lpstr>Презентация PowerPoint</vt:lpstr>
      <vt:lpstr>Презентация PowerPoint</vt:lpstr>
      <vt:lpstr>Презентация PowerPoint</vt:lpstr>
      <vt:lpstr>Добровольная аттестация</vt:lpstr>
      <vt:lpstr>Добровольная аттестация</vt:lpstr>
      <vt:lpstr>Презентация PowerPoint</vt:lpstr>
      <vt:lpstr>Презентация PowerPoint</vt:lpstr>
      <vt:lpstr>Презентация PowerPoint</vt:lpstr>
      <vt:lpstr>Презентация PowerPoint</vt:lpstr>
      <vt:lpstr>Презентация PowerPoint</vt:lpstr>
      <vt:lpstr>Добровольная аттестация</vt:lpstr>
      <vt:lpstr>Добровольная аттестация</vt:lpstr>
      <vt:lpstr>Добровольная аттестация</vt:lpstr>
      <vt:lpstr>Добровольная аттестация</vt:lpstr>
      <vt:lpstr>Добровольная аттестация</vt:lpstr>
      <vt:lpstr>Добровольная аттестация</vt:lpstr>
      <vt:lpstr>Презентация PowerPoint</vt:lpstr>
      <vt:lpstr>Нормативно-правовая база по аттестации руководителей</vt:lpstr>
      <vt:lpstr>Презентация PowerPoint</vt:lpstr>
      <vt:lpstr>Обязательная аттестация руководителей</vt:lpstr>
      <vt:lpstr>Обязательная аттестация руководителей</vt:lpstr>
      <vt:lpstr>Обязательная аттестация заместителей руководителей</vt:lpstr>
    </vt:vector>
  </TitlesOfParts>
  <Company>mmc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T134</dc:creator>
  <cp:lastModifiedBy>Zara</cp:lastModifiedBy>
  <cp:revision>232</cp:revision>
  <dcterms:created xsi:type="dcterms:W3CDTF">2013-03-11T09:40:18Z</dcterms:created>
  <dcterms:modified xsi:type="dcterms:W3CDTF">2017-06-18T21:17:04Z</dcterms:modified>
</cp:coreProperties>
</file>